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2" r:id="rId4"/>
  </p:sldMasterIdLst>
  <p:notesMasterIdLst>
    <p:notesMasterId r:id="rId36"/>
  </p:notesMasterIdLst>
  <p:sldIdLst>
    <p:sldId id="256" r:id="rId5"/>
    <p:sldId id="441" r:id="rId6"/>
    <p:sldId id="414" r:id="rId7"/>
    <p:sldId id="415" r:id="rId8"/>
    <p:sldId id="416" r:id="rId9"/>
    <p:sldId id="392" r:id="rId10"/>
    <p:sldId id="357" r:id="rId11"/>
    <p:sldId id="264" r:id="rId12"/>
    <p:sldId id="265" r:id="rId13"/>
    <p:sldId id="281" r:id="rId14"/>
    <p:sldId id="396" r:id="rId15"/>
    <p:sldId id="280" r:id="rId16"/>
    <p:sldId id="341" r:id="rId17"/>
    <p:sldId id="429" r:id="rId18"/>
    <p:sldId id="442" r:id="rId19"/>
    <p:sldId id="433" r:id="rId20"/>
    <p:sldId id="434" r:id="rId21"/>
    <p:sldId id="435" r:id="rId22"/>
    <p:sldId id="443" r:id="rId23"/>
    <p:sldId id="397" r:id="rId24"/>
    <p:sldId id="444" r:id="rId25"/>
    <p:sldId id="430" r:id="rId26"/>
    <p:sldId id="445" r:id="rId27"/>
    <p:sldId id="426" r:id="rId28"/>
    <p:sldId id="427" r:id="rId29"/>
    <p:sldId id="428" r:id="rId30"/>
    <p:sldId id="446" r:id="rId31"/>
    <p:sldId id="375" r:id="rId32"/>
    <p:sldId id="372" r:id="rId33"/>
    <p:sldId id="439" r:id="rId34"/>
    <p:sldId id="42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2186" autoAdjust="0"/>
  </p:normalViewPr>
  <p:slideViewPr>
    <p:cSldViewPr snapToGrid="0">
      <p:cViewPr varScale="1">
        <p:scale>
          <a:sx n="55" d="100"/>
          <a:sy n="55" d="100"/>
        </p:scale>
        <p:origin x="11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31547-F16B-4982-894C-037C254D0204}" type="datetimeFigureOut">
              <a:rPr lang="en-AU" smtClean="0"/>
              <a:t>1/08/2021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B2150-7167-4FA7-BE65-66B5CEC32C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6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else could be abandoned? What feelings does the word give you? Would you want to be abandoned?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57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else could be abandoned? What feelings does the word give you? Would you want to be abandoned?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674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else could be abandoned? What feelings does the word give you? Would you want to be abandoned?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581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else could be abandoned? What feelings does the word give you? Would you want to be abandoned?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537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else could be abandoned? What feelings does the word give you? Would you want to be abandoned?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24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else could be abandoned? What feelings does the word give you? Would you want to be abandoned?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862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else could be abandoned? What feelings does the word give you? Would you want to be abandoned?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02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else could be abandoned? What feelings does the word give you? Would you want to be abandoned?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3133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else could be abandoned? What feelings does the word give you? Would you want to be abandoned?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023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7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294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309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41913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25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034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708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48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3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9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7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8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9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3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58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07d2dXHYb9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07d2dXHYb94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07d2dXHYb9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07d2dXHYb94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07d2dXHYb94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07d2dXHYb9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3F5A-0499-4EE9-86D9-C54D6747F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286" y="1298448"/>
            <a:ext cx="5889752" cy="2519408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00B0F0"/>
                </a:solidFill>
                <a:latin typeface="Kristen ITC" panose="03050502040202030202" pitchFamily="66" charset="0"/>
              </a:rPr>
              <a:t>PIP!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B9F42-31E2-47B4-9658-C8F40005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286" y="4713864"/>
            <a:ext cx="7315200" cy="1691376"/>
          </a:xfrm>
        </p:spPr>
        <p:txBody>
          <a:bodyPr>
            <a:normAutofit/>
          </a:bodyPr>
          <a:lstStyle/>
          <a:p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Year 2</a:t>
            </a:r>
          </a:p>
          <a:p>
            <a:r>
              <a:rPr lang="en-AU" sz="3500" dirty="0" err="1">
                <a:solidFill>
                  <a:srgbClr val="00B0F0"/>
                </a:solidFill>
                <a:latin typeface="QLD" panose="00000400000000000000" pitchFamily="2" charset="0"/>
              </a:rPr>
              <a:t>wednesday</a:t>
            </a:r>
            <a:endParaRPr lang="en-AU" sz="3500" dirty="0">
              <a:solidFill>
                <a:srgbClr val="00B0F0"/>
              </a:solidFill>
              <a:latin typeface="QLD" panose="00000400000000000000" pitchFamily="2" charset="0"/>
            </a:endParaRPr>
          </a:p>
        </p:txBody>
      </p:sp>
      <p:pic>
        <p:nvPicPr>
          <p:cNvPr id="1026" name="Picture 2" descr="A picture containing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798C605-F578-44E7-A60F-AAA2A2BBB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r="27113"/>
          <a:stretch/>
        </p:blipFill>
        <p:spPr bwMode="auto">
          <a:xfrm>
            <a:off x="6295857" y="0"/>
            <a:ext cx="589614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695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C583-8150-470D-B29E-A922E401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rgbClr val="FFC000"/>
                </a:solidFill>
              </a:rPr>
              <a:t>Discussion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FE8C6-0DF2-46E9-90EE-80A37982E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1166" y="1853248"/>
            <a:ext cx="4396338" cy="576262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0AB0-1C21-4343-AD84-3F1022C90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9449" y="2539169"/>
            <a:ext cx="4396339" cy="2264325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AU" sz="4000" b="0" i="0" dirty="0">
                <a:effectLst/>
                <a:latin typeface="QLD" panose="00000400000000000000" pitchFamily="2" charset="0"/>
              </a:rPr>
              <a:t>What went wrong for Pip at training school?</a:t>
            </a:r>
            <a:endParaRPr lang="en-AU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C0E45-F914-4E82-BCB3-17CE02F7B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49550" y="1853248"/>
            <a:ext cx="4396339" cy="576262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8209F-0997-464D-B2AC-373CBD9DE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3458" y="2663544"/>
            <a:ext cx="4396339" cy="23412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b="0" i="0" dirty="0">
                <a:effectLst/>
                <a:latin typeface="QLD" panose="00000400000000000000" pitchFamily="2" charset="0"/>
              </a:rPr>
              <a:t>What was the ‘turning point’ for Pip at training school?</a:t>
            </a:r>
          </a:p>
        </p:txBody>
      </p:sp>
    </p:spTree>
    <p:extLst>
      <p:ext uri="{BB962C8B-B14F-4D97-AF65-F5344CB8AC3E}">
        <p14:creationId xmlns:p14="http://schemas.microsoft.com/office/powerpoint/2010/main" val="429003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C583-8150-470D-B29E-A922E401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rgbClr val="FFC000"/>
                </a:solidFill>
              </a:rPr>
              <a:t>Discussion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FE8C6-0DF2-46E9-90EE-80A37982E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1166" y="1797277"/>
            <a:ext cx="4396338" cy="576262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0AB0-1C21-4343-AD84-3F1022C90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9449" y="2539169"/>
            <a:ext cx="4396339" cy="2465584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>
                <a:latin typeface="QLD" panose="00000400000000000000" pitchFamily="2" charset="0"/>
              </a:rPr>
              <a:t>How did Pip change throughout the story?</a:t>
            </a:r>
            <a:endParaRPr lang="en-AU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C0E45-F914-4E82-BCB3-17CE02F7B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32409" y="1797277"/>
            <a:ext cx="4396339" cy="576262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8: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8209F-0997-464D-B2AC-373CBD9DE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36055" y="2539169"/>
            <a:ext cx="4396339" cy="1711686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/>
                </a:solidFill>
                <a:latin typeface="QLD" panose="00000400000000000000" pitchFamily="2" charset="0"/>
              </a:rPr>
              <a:t>Was there a ‘climax’ to the complication or proble</a:t>
            </a:r>
            <a:r>
              <a:rPr lang="en-AU" sz="4000" dirty="0">
                <a:latin typeface="QLD" panose="00000400000000000000" pitchFamily="2" charset="0"/>
              </a:rPr>
              <a:t>m in the story</a:t>
            </a:r>
            <a:r>
              <a:rPr lang="en-AU" sz="4000" dirty="0">
                <a:solidFill>
                  <a:schemeClr val="tx1"/>
                </a:solidFill>
                <a:latin typeface="QLD" panose="00000400000000000000" pitchFamily="2" charset="0"/>
              </a:rPr>
              <a:t>? If so, what was it?</a:t>
            </a:r>
            <a:endParaRPr lang="en-AU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0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C583-8150-470D-B29E-A922E401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rgbClr val="FFC000"/>
                </a:solidFill>
              </a:rPr>
              <a:t>Discussion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FE8C6-0DF2-46E9-90EE-80A37982E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0AB0-1C21-4343-AD84-3F1022C900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/>
                </a:solidFill>
                <a:latin typeface="QLD" panose="00000400000000000000" pitchFamily="2" charset="0"/>
              </a:rPr>
              <a:t>Do you like this film?</a:t>
            </a:r>
          </a:p>
          <a:p>
            <a:pPr marL="0" indent="0">
              <a:buNone/>
            </a:pPr>
            <a:r>
              <a:rPr lang="en-AU" sz="4000" dirty="0">
                <a:solidFill>
                  <a:schemeClr val="tx1"/>
                </a:solidFill>
                <a:latin typeface="QLD" panose="00000400000000000000" pitchFamily="2" charset="0"/>
              </a:rPr>
              <a:t>Why or why not?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C0E45-F914-4E82-BCB3-17CE02F7B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10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8209F-0997-464D-B2AC-373CBD9DE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2092124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/>
                </a:solidFill>
                <a:latin typeface="QLD" panose="00000400000000000000" pitchFamily="2" charset="0"/>
              </a:rPr>
              <a:t>What message is the film creator trying to give us about our own lives?</a:t>
            </a:r>
          </a:p>
        </p:txBody>
      </p:sp>
    </p:spTree>
    <p:extLst>
      <p:ext uri="{BB962C8B-B14F-4D97-AF65-F5344CB8AC3E}">
        <p14:creationId xmlns:p14="http://schemas.microsoft.com/office/powerpoint/2010/main" val="180987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C583-8150-470D-B29E-A922E401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rgbClr val="FFC000"/>
                </a:solidFill>
              </a:rPr>
              <a:t>Discussion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FE8C6-0DF2-46E9-90EE-80A37982E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11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0AB0-1C21-4343-AD84-3F1022C90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1" y="1930936"/>
            <a:ext cx="7663689" cy="2131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>
                <a:solidFill>
                  <a:schemeClr val="tx1"/>
                </a:solidFill>
                <a:latin typeface="QLD" panose="00000400000000000000" pitchFamily="2" charset="0"/>
              </a:rPr>
              <a:t>Why did Pip want to attend Canine University?</a:t>
            </a:r>
          </a:p>
        </p:txBody>
      </p:sp>
    </p:spTree>
    <p:extLst>
      <p:ext uri="{BB962C8B-B14F-4D97-AF65-F5344CB8AC3E}">
        <p14:creationId xmlns:p14="http://schemas.microsoft.com/office/powerpoint/2010/main" val="97883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3F5A-0499-4EE9-86D9-C54D6747F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286" y="1298448"/>
            <a:ext cx="5889752" cy="2519408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00B0F0"/>
                </a:solidFill>
                <a:latin typeface="Kristen ITC" panose="03050502040202030202" pitchFamily="66" charset="0"/>
              </a:rPr>
              <a:t>PIP!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B9F42-31E2-47B4-9658-C8F40005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286" y="4713864"/>
            <a:ext cx="7315200" cy="1691376"/>
          </a:xfrm>
        </p:spPr>
        <p:txBody>
          <a:bodyPr>
            <a:normAutofit/>
          </a:bodyPr>
          <a:lstStyle/>
          <a:p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Year 2</a:t>
            </a:r>
          </a:p>
          <a:p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THURSDAY</a:t>
            </a:r>
          </a:p>
        </p:txBody>
      </p:sp>
      <p:pic>
        <p:nvPicPr>
          <p:cNvPr id="1026" name="Picture 2" descr="A picture containing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798C605-F578-44E7-A60F-AAA2A2BBB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r="27113"/>
          <a:stretch/>
        </p:blipFill>
        <p:spPr bwMode="auto">
          <a:xfrm>
            <a:off x="6295857" y="0"/>
            <a:ext cx="589614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587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0C45-B2C1-4099-A74B-67CF3E69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chemeClr val="accent2"/>
                </a:solidFill>
              </a:rPr>
              <a:t>You are going to watch the short film called ‘PIP’ again today.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351C0-0A4B-4E7B-844E-E86AB111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354498"/>
            <a:ext cx="8946541" cy="2951835"/>
          </a:xfrm>
        </p:spPr>
        <p:txBody>
          <a:bodyPr>
            <a:normAutofit/>
          </a:bodyPr>
          <a:lstStyle/>
          <a:p>
            <a:r>
              <a:rPr lang="en-AU" sz="2800" dirty="0"/>
              <a:t>Before you watch it. Talk to an adult about the next three slides and the vocabulary words from the story. </a:t>
            </a:r>
          </a:p>
          <a:p>
            <a:r>
              <a:rPr lang="en-AU" sz="2800" dirty="0"/>
              <a:t>See if you can remember what they mean and where they are used in the film.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9F3CF-32BA-48C3-A704-946132FA4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853" y="75750"/>
            <a:ext cx="1527858" cy="17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65" y="339703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00B0F0"/>
                </a:solidFill>
                <a:latin typeface="QLD" panose="00000400000000000000" pitchFamily="2" charset="0"/>
              </a:rPr>
              <a:t>inspire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485" y="2413870"/>
            <a:ext cx="3401062" cy="2895599"/>
          </a:xfrm>
        </p:spPr>
        <p:txBody>
          <a:bodyPr anchor="ctr">
            <a:normAutofit/>
          </a:bodyPr>
          <a:lstStyle/>
          <a:p>
            <a:r>
              <a:rPr lang="en-AU" sz="4000" dirty="0">
                <a:solidFill>
                  <a:srgbClr val="FFFF00"/>
                </a:solidFill>
                <a:latin typeface="QLD" panose="00000400000000000000" pitchFamily="2" charset="0"/>
              </a:rPr>
              <a:t>To</a:t>
            </a:r>
            <a:r>
              <a:rPr lang="en-AU" sz="4000" b="0" i="0" dirty="0">
                <a:solidFill>
                  <a:srgbClr val="FFFF00"/>
                </a:solidFill>
                <a:effectLst/>
                <a:latin typeface="QLD" panose="00000400000000000000" pitchFamily="2" charset="0"/>
              </a:rPr>
              <a:t> move someone to act, create, or feel emotions.</a:t>
            </a:r>
            <a:endParaRPr lang="en-AU" sz="4000" dirty="0">
              <a:solidFill>
                <a:srgbClr val="FFFF00"/>
              </a:solidFill>
              <a:latin typeface="QLD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3879547" y="4857461"/>
            <a:ext cx="6829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QLD" panose="00000400000000000000" pitchFamily="2" charset="0"/>
              </a:rPr>
              <a:t>I want to </a:t>
            </a:r>
            <a:r>
              <a:rPr lang="en-AU" sz="4800" dirty="0">
                <a:solidFill>
                  <a:srgbClr val="00B0F0"/>
                </a:solidFill>
                <a:latin typeface="QLD" panose="00000400000000000000" pitchFamily="2" charset="0"/>
              </a:rPr>
              <a:t>inspire</a:t>
            </a:r>
            <a:r>
              <a:rPr lang="en-AU" sz="4800" dirty="0">
                <a:latin typeface="QLD" panose="00000400000000000000" pitchFamily="2" charset="0"/>
              </a:rPr>
              <a:t> others by always believing that I can do it!</a:t>
            </a:r>
            <a:endParaRPr lang="en-AU" sz="48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734125" y="1296218"/>
            <a:ext cx="2199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Family</a:t>
            </a:r>
          </a:p>
          <a:p>
            <a:r>
              <a:rPr lang="en-AU" sz="2400" dirty="0">
                <a:latin typeface="QLD" panose="00000400000000000000" pitchFamily="2" charset="0"/>
              </a:rPr>
              <a:t>inspires</a:t>
            </a:r>
          </a:p>
          <a:p>
            <a:r>
              <a:rPr lang="en-AU" sz="2400" dirty="0">
                <a:latin typeface="QLD" panose="00000400000000000000" pitchFamily="2" charset="0"/>
              </a:rPr>
              <a:t>inspired</a:t>
            </a:r>
          </a:p>
          <a:p>
            <a:r>
              <a:rPr lang="en-AU" sz="2400" dirty="0">
                <a:latin typeface="QLD" panose="00000400000000000000" pitchFamily="2" charset="0"/>
              </a:rPr>
              <a:t>inspirational</a:t>
            </a:r>
          </a:p>
        </p:txBody>
      </p:sp>
      <p:pic>
        <p:nvPicPr>
          <p:cNvPr id="2050" name="Picture 2" descr="A person holding a box&#10;&#10;Description automatically generated with low confidence">
            <a:extLst>
              <a:ext uri="{FF2B5EF4-FFF2-40B4-BE49-F238E27FC236}">
                <a16:creationId xmlns:a16="http://schemas.microsoft.com/office/drawing/2014/main" id="{2D681D8F-4FC0-4D36-9DC1-2B22AF330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7" t="22523" r="9241" b="-22523"/>
          <a:stretch/>
        </p:blipFill>
        <p:spPr bwMode="auto">
          <a:xfrm>
            <a:off x="5461224" y="1020762"/>
            <a:ext cx="5702461" cy="481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754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6" y="1079594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00B0F0"/>
                </a:solidFill>
                <a:latin typeface="QLD" panose="00000400000000000000" pitchFamily="2" charset="0"/>
              </a:rPr>
              <a:t>canine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7124" y="2994945"/>
            <a:ext cx="3401062" cy="2895599"/>
          </a:xfrm>
        </p:spPr>
        <p:txBody>
          <a:bodyPr anchor="ctr">
            <a:normAutofit/>
          </a:bodyPr>
          <a:lstStyle/>
          <a:p>
            <a:r>
              <a:rPr lang="en-AU" sz="4000" dirty="0">
                <a:solidFill>
                  <a:srgbClr val="FFFF00"/>
                </a:solidFill>
                <a:latin typeface="QLD" panose="00000400000000000000" pitchFamily="2" charset="0"/>
              </a:rPr>
              <a:t>A scientific name </a:t>
            </a:r>
          </a:p>
          <a:p>
            <a:r>
              <a:rPr lang="en-AU" sz="4000" dirty="0">
                <a:solidFill>
                  <a:srgbClr val="FFFF00"/>
                </a:solidFill>
                <a:latin typeface="QLD" panose="00000400000000000000" pitchFamily="2" charset="0"/>
              </a:rPr>
              <a:t>for a dog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3780945" y="4329066"/>
            <a:ext cx="600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QLD" panose="00000400000000000000" pitchFamily="2" charset="0"/>
              </a:rPr>
              <a:t>My Border Collie is a </a:t>
            </a:r>
            <a:r>
              <a:rPr lang="en-AU" sz="4000" dirty="0">
                <a:solidFill>
                  <a:srgbClr val="00B0F0"/>
                </a:solidFill>
                <a:latin typeface="QLD" panose="00000400000000000000" pitchFamily="2" charset="0"/>
              </a:rPr>
              <a:t>canine</a:t>
            </a:r>
            <a:r>
              <a:rPr lang="en-AU" sz="4000" dirty="0">
                <a:latin typeface="QLD" panose="00000400000000000000" pitchFamily="2" charset="0"/>
              </a:rPr>
              <a:t> and is my best friend.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10189459" y="1284497"/>
            <a:ext cx="2199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Association</a:t>
            </a:r>
          </a:p>
          <a:p>
            <a:r>
              <a:rPr lang="en-AU" sz="2400" dirty="0">
                <a:latin typeface="QLD" panose="00000400000000000000" pitchFamily="2" charset="0"/>
              </a:rPr>
              <a:t>Canine</a:t>
            </a:r>
          </a:p>
          <a:p>
            <a:r>
              <a:rPr lang="en-AU" sz="2400" dirty="0">
                <a:latin typeface="QLD" panose="00000400000000000000" pitchFamily="2" charset="0"/>
              </a:rPr>
              <a:t>Pooch</a:t>
            </a:r>
          </a:p>
          <a:p>
            <a:r>
              <a:rPr lang="en-AU" sz="2400" dirty="0">
                <a:latin typeface="QLD" panose="00000400000000000000" pitchFamily="2" charset="0"/>
              </a:rPr>
              <a:t>Hound</a:t>
            </a:r>
          </a:p>
          <a:p>
            <a:r>
              <a:rPr lang="en-AU" sz="2400" dirty="0">
                <a:latin typeface="QLD" panose="00000400000000000000" pitchFamily="2" charset="0"/>
              </a:rPr>
              <a:t>Dog</a:t>
            </a:r>
          </a:p>
          <a:p>
            <a:endParaRPr lang="en-AU" sz="2400" dirty="0">
              <a:latin typeface="QLD" panose="00000400000000000000" pitchFamily="2" charset="0"/>
            </a:endParaRPr>
          </a:p>
        </p:txBody>
      </p:sp>
      <p:pic>
        <p:nvPicPr>
          <p:cNvPr id="3074" name="Picture 2" descr="A dog with a blue ball in its mouth&#10;&#10;Description automatically generated">
            <a:extLst>
              <a:ext uri="{FF2B5EF4-FFF2-40B4-BE49-F238E27FC236}">
                <a16:creationId xmlns:a16="http://schemas.microsoft.com/office/drawing/2014/main" id="{33966DC1-BA81-49CC-B2A5-92016A5C5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9" r="17747"/>
          <a:stretch/>
        </p:blipFill>
        <p:spPr bwMode="auto">
          <a:xfrm>
            <a:off x="4086645" y="1497596"/>
            <a:ext cx="4681289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4827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53" y="1962880"/>
            <a:ext cx="4923305" cy="152346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7000" dirty="0">
                <a:solidFill>
                  <a:srgbClr val="00B0F0"/>
                </a:solidFill>
                <a:latin typeface="QLD" panose="00000400000000000000" pitchFamily="2" charset="0"/>
              </a:rPr>
              <a:t>“Leads </a:t>
            </a:r>
            <a:br>
              <a:rPr lang="en-AU" sz="7000" dirty="0">
                <a:solidFill>
                  <a:srgbClr val="00B0F0"/>
                </a:solidFill>
                <a:latin typeface="QLD" panose="00000400000000000000" pitchFamily="2" charset="0"/>
              </a:rPr>
            </a:br>
            <a:r>
              <a:rPr lang="en-AU" sz="7000" dirty="0">
                <a:solidFill>
                  <a:srgbClr val="00B0F0"/>
                </a:solidFill>
                <a:latin typeface="QLD" panose="00000400000000000000" pitchFamily="2" charset="0"/>
              </a:rPr>
              <a:t>the pack”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9755" y="3802283"/>
            <a:ext cx="3401062" cy="1912721"/>
          </a:xfrm>
        </p:spPr>
        <p:txBody>
          <a:bodyPr anchor="ctr">
            <a:noAutofit/>
          </a:bodyPr>
          <a:lstStyle/>
          <a:p>
            <a:r>
              <a:rPr lang="en-AU" sz="4000" dirty="0">
                <a:solidFill>
                  <a:srgbClr val="FFFF00"/>
                </a:solidFill>
                <a:latin typeface="QLD" panose="00000400000000000000" pitchFamily="2" charset="0"/>
              </a:rPr>
              <a:t>To be the leader of a group.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4371834" y="4939389"/>
            <a:ext cx="6385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QLD" panose="00000400000000000000" pitchFamily="2" charset="0"/>
              </a:rPr>
              <a:t>I wanted to </a:t>
            </a:r>
            <a:r>
              <a:rPr lang="en-AU" sz="4000" dirty="0">
                <a:solidFill>
                  <a:srgbClr val="00B0F0"/>
                </a:solidFill>
                <a:latin typeface="QLD" panose="00000400000000000000" pitchFamily="2" charset="0"/>
              </a:rPr>
              <a:t>“lead the pack” </a:t>
            </a:r>
            <a:r>
              <a:rPr lang="en-AU" sz="4000" dirty="0">
                <a:latin typeface="QLD" panose="00000400000000000000" pitchFamily="2" charset="0"/>
              </a:rPr>
              <a:t>on our trek up the mountain.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Association</a:t>
            </a:r>
          </a:p>
          <a:p>
            <a:r>
              <a:rPr lang="en-AU" sz="2400" dirty="0">
                <a:latin typeface="QLD" panose="00000400000000000000" pitchFamily="2" charset="0"/>
              </a:rPr>
              <a:t>Shine</a:t>
            </a:r>
          </a:p>
          <a:p>
            <a:r>
              <a:rPr lang="en-AU" sz="2400" dirty="0">
                <a:latin typeface="QLD" panose="00000400000000000000" pitchFamily="2" charset="0"/>
              </a:rPr>
              <a:t>Lead</a:t>
            </a:r>
          </a:p>
          <a:p>
            <a:r>
              <a:rPr lang="en-AU" sz="2400" dirty="0">
                <a:latin typeface="QLD" panose="00000400000000000000" pitchFamily="2" charset="0"/>
              </a:rPr>
              <a:t>In charge</a:t>
            </a:r>
          </a:p>
        </p:txBody>
      </p:sp>
      <p:pic>
        <p:nvPicPr>
          <p:cNvPr id="4098" name="Picture 2" descr="257 Men Climbing Mountain Summit Teamwork Photos - Free &amp;amp; Royalty-Free  Stock Photos from Dreamstime">
            <a:extLst>
              <a:ext uri="{FF2B5EF4-FFF2-40B4-BE49-F238E27FC236}">
                <a16:creationId xmlns:a16="http://schemas.microsoft.com/office/drawing/2014/main" id="{2834B6DB-CCF6-4092-ABD9-A296E557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34" y="1722761"/>
            <a:ext cx="5314456" cy="3035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533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3F5A-0499-4EE9-86D9-C54D6747F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375" y="94387"/>
            <a:ext cx="5889752" cy="1502919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00B0F0"/>
                </a:solidFill>
                <a:latin typeface="Kristen ITC" panose="03050502040202030202" pitchFamily="66" charset="0"/>
              </a:rPr>
              <a:t>Pip!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B9F42-31E2-47B4-9658-C8F40005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47" y="1597306"/>
            <a:ext cx="6049380" cy="5260694"/>
          </a:xfrm>
        </p:spPr>
        <p:txBody>
          <a:bodyPr>
            <a:normAutofit lnSpcReduction="10000"/>
          </a:bodyPr>
          <a:lstStyle/>
          <a:p>
            <a:r>
              <a:rPr lang="en-AU" sz="3500" dirty="0">
                <a:solidFill>
                  <a:srgbClr val="92D050"/>
                </a:solidFill>
                <a:latin typeface="QLD" panose="00000400000000000000" pitchFamily="2" charset="0"/>
              </a:rPr>
              <a:t>Let’s watch the film!</a:t>
            </a:r>
          </a:p>
          <a:p>
            <a:r>
              <a:rPr lang="en-AU" sz="2200" dirty="0"/>
              <a:t>Click on the link below: </a:t>
            </a:r>
            <a:r>
              <a:rPr lang="en-AU" sz="2200" dirty="0">
                <a:hlinkClick r:id="rId2"/>
              </a:rPr>
              <a:t>https://www.youtube.com/watch?v=07d2dXHYb94</a:t>
            </a:r>
            <a:endParaRPr lang="en-AU" sz="2200" dirty="0"/>
          </a:p>
          <a:p>
            <a:endParaRPr lang="en-AU" sz="3500" dirty="0">
              <a:solidFill>
                <a:srgbClr val="92D050"/>
              </a:solidFill>
              <a:latin typeface="QLD" panose="00000400000000000000" pitchFamily="2" charset="0"/>
            </a:endParaRPr>
          </a:p>
          <a:p>
            <a:r>
              <a:rPr lang="en-AU" sz="3200" cap="none" dirty="0">
                <a:solidFill>
                  <a:schemeClr val="tx1"/>
                </a:solidFill>
                <a:latin typeface="QLD" panose="00000400000000000000" pitchFamily="2" charset="0"/>
              </a:rPr>
              <a:t>Put your hands on your head when you see the word: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cap="none" dirty="0">
                <a:solidFill>
                  <a:srgbClr val="FFFF00"/>
                </a:solidFill>
                <a:latin typeface="QLD" panose="00000400000000000000" pitchFamily="2" charset="0"/>
              </a:rPr>
              <a:t>Inspire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cap="none" dirty="0">
                <a:solidFill>
                  <a:srgbClr val="FFFF00"/>
                </a:solidFill>
                <a:latin typeface="QLD" panose="00000400000000000000" pitchFamily="2" charset="0"/>
              </a:rPr>
              <a:t>Canine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cap="none" dirty="0">
                <a:solidFill>
                  <a:srgbClr val="FFFF00"/>
                </a:solidFill>
                <a:latin typeface="QLD" panose="00000400000000000000" pitchFamily="2" charset="0"/>
              </a:rPr>
              <a:t>‘Leads the pack’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cap="none" dirty="0">
              <a:solidFill>
                <a:srgbClr val="FFFF00"/>
              </a:solidFill>
              <a:latin typeface="QLD" panose="000004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cap="none" dirty="0">
              <a:solidFill>
                <a:schemeClr val="tx1"/>
              </a:solidFill>
              <a:latin typeface="QLD" panose="00000400000000000000" pitchFamily="2" charset="0"/>
            </a:endParaRPr>
          </a:p>
          <a:p>
            <a:endParaRPr lang="en-AU" sz="3500" dirty="0">
              <a:solidFill>
                <a:srgbClr val="00B0F0"/>
              </a:solidFill>
              <a:latin typeface="QLD" panose="00000400000000000000" pitchFamily="2" charset="0"/>
            </a:endParaRPr>
          </a:p>
        </p:txBody>
      </p:sp>
      <p:pic>
        <p:nvPicPr>
          <p:cNvPr id="5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E01DF08-CE14-42FA-803C-2E951533B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r="27113"/>
          <a:stretch/>
        </p:blipFill>
        <p:spPr bwMode="auto">
          <a:xfrm>
            <a:off x="6295857" y="0"/>
            <a:ext cx="589614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006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0C45-B2C1-4099-A74B-67CF3E69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chemeClr val="accent2"/>
                </a:solidFill>
              </a:rPr>
              <a:t>Today you are going to watch a short film called ‘PIP’.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351C0-0A4B-4E7B-844E-E86AB111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354498"/>
            <a:ext cx="8946541" cy="2951835"/>
          </a:xfrm>
        </p:spPr>
        <p:txBody>
          <a:bodyPr>
            <a:normAutofit/>
          </a:bodyPr>
          <a:lstStyle/>
          <a:p>
            <a:r>
              <a:rPr lang="en-AU" sz="2800" dirty="0"/>
              <a:t>Before you watch it. Talk to an adult about the next three slides and the vocabulary words from the story. Discuss what they mean.</a:t>
            </a:r>
          </a:p>
          <a:p>
            <a:r>
              <a:rPr lang="en-AU" sz="2800" dirty="0"/>
              <a:t>There are not many words in this film, but you will see or hear these three in the film so listen and look carefully!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9F3CF-32BA-48C3-A704-946132FA4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853" y="75750"/>
            <a:ext cx="1527858" cy="17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9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EF3281-F82C-46EF-A8A4-E498A0C716E1}"/>
              </a:ext>
            </a:extLst>
          </p:cNvPr>
          <p:cNvSpPr txBox="1"/>
          <p:nvPr/>
        </p:nvSpPr>
        <p:spPr>
          <a:xfrm>
            <a:off x="2082657" y="1383008"/>
            <a:ext cx="8026685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AU" sz="4000" b="0" i="0" u="sng" dirty="0">
                <a:solidFill>
                  <a:srgbClr val="FFC000"/>
                </a:solidFill>
                <a:effectLst/>
                <a:latin typeface="QLD" panose="00000400000000000000" pitchFamily="2" charset="0"/>
              </a:rPr>
              <a:t>Learning Intention</a:t>
            </a:r>
            <a:r>
              <a:rPr lang="en-AU" sz="4000" b="0" i="0" u="none" strike="noStrike" dirty="0">
                <a:solidFill>
                  <a:srgbClr val="FFC000"/>
                </a:solidFill>
                <a:effectLst/>
                <a:latin typeface="QLD" panose="00000400000000000000" pitchFamily="2" charset="0"/>
              </a:rPr>
              <a:t>: </a:t>
            </a:r>
          </a:p>
          <a:p>
            <a:pPr algn="ctr" rtl="0" fontAlgn="base"/>
            <a:r>
              <a:rPr lang="en-AU" sz="4000" b="0" i="0" u="none" strike="noStrike" dirty="0">
                <a:effectLst/>
                <a:latin typeface="QLD" panose="00000400000000000000" pitchFamily="2" charset="0"/>
              </a:rPr>
              <a:t>I will understand the structure of the </a:t>
            </a:r>
            <a:r>
              <a:rPr lang="en-AU" sz="4000" dirty="0">
                <a:latin typeface="QLD" panose="00000400000000000000" pitchFamily="2" charset="0"/>
              </a:rPr>
              <a:t>story</a:t>
            </a:r>
            <a:r>
              <a:rPr lang="en-AU" sz="4000" b="0" i="0" u="none" strike="noStrike" dirty="0">
                <a:effectLst/>
                <a:latin typeface="QLD" panose="00000400000000000000" pitchFamily="2" charset="0"/>
              </a:rPr>
              <a:t>.</a:t>
            </a:r>
            <a:r>
              <a:rPr lang="en-AU" sz="4000" b="0" i="0" dirty="0">
                <a:effectLst/>
                <a:latin typeface="QLD" panose="00000400000000000000" pitchFamily="2" charset="0"/>
              </a:rPr>
              <a:t>​</a:t>
            </a:r>
          </a:p>
          <a:p>
            <a:pPr algn="ctr" rtl="0" fontAlgn="base"/>
            <a:r>
              <a:rPr lang="en-AU" sz="4000" b="0" i="0" dirty="0">
                <a:effectLst/>
                <a:latin typeface="QLD" panose="00000400000000000000" pitchFamily="2" charset="0"/>
              </a:rPr>
              <a:t>​</a:t>
            </a:r>
          </a:p>
          <a:p>
            <a:pPr algn="ctr" rtl="0" fontAlgn="base"/>
            <a:r>
              <a:rPr lang="en-GB" sz="4000" b="0" i="0" u="sng" dirty="0">
                <a:solidFill>
                  <a:srgbClr val="FFC000"/>
                </a:solidFill>
                <a:effectLst/>
                <a:latin typeface="QLD" panose="00000400000000000000" pitchFamily="2" charset="0"/>
              </a:rPr>
              <a:t>Success criteria</a:t>
            </a:r>
            <a:r>
              <a:rPr lang="en-GB" sz="4000" b="0" i="0" u="none" strike="noStrike" dirty="0">
                <a:solidFill>
                  <a:srgbClr val="FFC000"/>
                </a:solidFill>
                <a:effectLst/>
                <a:latin typeface="QLD" panose="00000400000000000000" pitchFamily="2" charset="0"/>
              </a:rPr>
              <a:t>: </a:t>
            </a:r>
          </a:p>
          <a:p>
            <a:pPr algn="ctr" rtl="0" fontAlgn="base"/>
            <a:r>
              <a:rPr lang="en-GB" sz="4000" b="0" i="0" u="none" strike="noStrike" dirty="0">
                <a:effectLst/>
                <a:latin typeface="QLD" panose="00000400000000000000" pitchFamily="2" charset="0"/>
              </a:rPr>
              <a:t>I can identify the parts of the story.</a:t>
            </a:r>
            <a:r>
              <a:rPr lang="en-US" sz="4000" b="0" i="0" dirty="0">
                <a:effectLst/>
                <a:latin typeface="QLD" panose="00000400000000000000" pitchFamily="2" charset="0"/>
              </a:rPr>
              <a:t>​</a:t>
            </a:r>
          </a:p>
          <a:p>
            <a:pPr algn="l" rtl="0" fontAlgn="base"/>
            <a:r>
              <a:rPr lang="en-AU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AU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7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9435-71C5-4793-A35F-32D185D5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chemeClr val="accent2"/>
                </a:solidFill>
              </a:rPr>
              <a:t>STRUCTURE of the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4A120-364E-4B39-8204-34D901515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31" y="1331259"/>
            <a:ext cx="5640870" cy="5074023"/>
          </a:xfrm>
        </p:spPr>
        <p:txBody>
          <a:bodyPr>
            <a:normAutofit/>
          </a:bodyPr>
          <a:lstStyle/>
          <a:p>
            <a:r>
              <a:rPr lang="en-AU" sz="2800" dirty="0"/>
              <a:t>Discuss with an adult what happened in the beginning, middle and end of the story.</a:t>
            </a:r>
          </a:p>
          <a:p>
            <a:pPr marL="0" indent="0">
              <a:buNone/>
            </a:pPr>
            <a:endParaRPr lang="en-AU" sz="2800" dirty="0"/>
          </a:p>
          <a:p>
            <a:r>
              <a:rPr lang="en-AU" sz="2800" dirty="0"/>
              <a:t>What was the problem and how did the problem get solved?</a:t>
            </a:r>
          </a:p>
          <a:p>
            <a:pPr marL="0" indent="0">
              <a:buNone/>
            </a:pPr>
            <a:endParaRPr lang="en-AU" sz="2800" dirty="0"/>
          </a:p>
          <a:p>
            <a:r>
              <a:rPr lang="en-AU" sz="2800" dirty="0"/>
              <a:t>Draw or write about it on the template. </a:t>
            </a:r>
            <a:r>
              <a:rPr lang="en-AU" sz="2800" i="1" dirty="0">
                <a:solidFill>
                  <a:schemeClr val="accent2"/>
                </a:solidFill>
              </a:rPr>
              <a:t>Link on website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C738CDD3-D60A-4F96-932C-81BE13879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53248"/>
            <a:ext cx="58928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94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3F5A-0499-4EE9-86D9-C54D6747F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286" y="1298448"/>
            <a:ext cx="5889752" cy="2519408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00B0F0"/>
                </a:solidFill>
                <a:latin typeface="Kristen ITC" panose="03050502040202030202" pitchFamily="66" charset="0"/>
              </a:rPr>
              <a:t>PIP!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B9F42-31E2-47B4-9658-C8F40005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286" y="4713864"/>
            <a:ext cx="7315200" cy="1691376"/>
          </a:xfrm>
        </p:spPr>
        <p:txBody>
          <a:bodyPr>
            <a:normAutofit/>
          </a:bodyPr>
          <a:lstStyle/>
          <a:p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Year 2</a:t>
            </a:r>
          </a:p>
          <a:p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FRIDAY</a:t>
            </a:r>
          </a:p>
        </p:txBody>
      </p:sp>
      <p:pic>
        <p:nvPicPr>
          <p:cNvPr id="1026" name="Picture 2" descr="A picture containing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798C605-F578-44E7-A60F-AAA2A2BBB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r="27113"/>
          <a:stretch/>
        </p:blipFill>
        <p:spPr bwMode="auto">
          <a:xfrm>
            <a:off x="6295857" y="0"/>
            <a:ext cx="589614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1018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0C45-B2C1-4099-A74B-67CF3E69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chemeClr val="accent2"/>
                </a:solidFill>
              </a:rPr>
              <a:t>You are going to watch the short film called ‘PIP’ again today.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351C0-0A4B-4E7B-844E-E86AB111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354498"/>
            <a:ext cx="8946541" cy="2951835"/>
          </a:xfrm>
        </p:spPr>
        <p:txBody>
          <a:bodyPr>
            <a:normAutofit/>
          </a:bodyPr>
          <a:lstStyle/>
          <a:p>
            <a:r>
              <a:rPr lang="en-AU" sz="2800" dirty="0"/>
              <a:t>Before you watch it. Talk to an adult about the next three slides and the vocabulary words from the story. </a:t>
            </a:r>
          </a:p>
          <a:p>
            <a:r>
              <a:rPr lang="en-AU" sz="2800" dirty="0"/>
              <a:t>See if you can remember what they mean and where they are used in the film.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9F3CF-32BA-48C3-A704-946132FA4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853" y="75750"/>
            <a:ext cx="1527858" cy="17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88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65" y="339703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00B0F0"/>
                </a:solidFill>
                <a:latin typeface="QLD" panose="00000400000000000000" pitchFamily="2" charset="0"/>
              </a:rPr>
              <a:t>inspire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485" y="2413870"/>
            <a:ext cx="3401062" cy="2895599"/>
          </a:xfrm>
        </p:spPr>
        <p:txBody>
          <a:bodyPr anchor="ctr">
            <a:normAutofit/>
          </a:bodyPr>
          <a:lstStyle/>
          <a:p>
            <a:r>
              <a:rPr lang="en-AU" sz="4000" dirty="0">
                <a:solidFill>
                  <a:srgbClr val="FFFF00"/>
                </a:solidFill>
                <a:latin typeface="QLD" panose="00000400000000000000" pitchFamily="2" charset="0"/>
              </a:rPr>
              <a:t>To</a:t>
            </a:r>
            <a:r>
              <a:rPr lang="en-AU" sz="4000" b="0" i="0" dirty="0">
                <a:solidFill>
                  <a:srgbClr val="FFFF00"/>
                </a:solidFill>
                <a:effectLst/>
                <a:latin typeface="QLD" panose="00000400000000000000" pitchFamily="2" charset="0"/>
              </a:rPr>
              <a:t> move someone to act, create, or feel emotions.</a:t>
            </a:r>
            <a:endParaRPr lang="en-AU" sz="4000" dirty="0">
              <a:solidFill>
                <a:srgbClr val="FFFF00"/>
              </a:solidFill>
              <a:latin typeface="QLD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3879547" y="4857461"/>
            <a:ext cx="6829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QLD" panose="00000400000000000000" pitchFamily="2" charset="0"/>
              </a:rPr>
              <a:t>I want to </a:t>
            </a:r>
            <a:r>
              <a:rPr lang="en-AU" sz="4800" dirty="0">
                <a:solidFill>
                  <a:srgbClr val="00B0F0"/>
                </a:solidFill>
                <a:latin typeface="QLD" panose="00000400000000000000" pitchFamily="2" charset="0"/>
              </a:rPr>
              <a:t>inspire</a:t>
            </a:r>
            <a:r>
              <a:rPr lang="en-AU" sz="4800" dirty="0">
                <a:latin typeface="QLD" panose="00000400000000000000" pitchFamily="2" charset="0"/>
              </a:rPr>
              <a:t> others by always believing that I can do it!</a:t>
            </a:r>
            <a:endParaRPr lang="en-AU" sz="48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734125" y="1296218"/>
            <a:ext cx="2199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Family</a:t>
            </a:r>
          </a:p>
          <a:p>
            <a:r>
              <a:rPr lang="en-AU" sz="2400" dirty="0">
                <a:latin typeface="QLD" panose="00000400000000000000" pitchFamily="2" charset="0"/>
              </a:rPr>
              <a:t>inspires</a:t>
            </a:r>
          </a:p>
          <a:p>
            <a:r>
              <a:rPr lang="en-AU" sz="2400" dirty="0">
                <a:latin typeface="QLD" panose="00000400000000000000" pitchFamily="2" charset="0"/>
              </a:rPr>
              <a:t>inspired</a:t>
            </a:r>
          </a:p>
          <a:p>
            <a:r>
              <a:rPr lang="en-AU" sz="2400" dirty="0">
                <a:latin typeface="QLD" panose="00000400000000000000" pitchFamily="2" charset="0"/>
              </a:rPr>
              <a:t>inspirational</a:t>
            </a:r>
          </a:p>
        </p:txBody>
      </p:sp>
      <p:pic>
        <p:nvPicPr>
          <p:cNvPr id="2050" name="Picture 2" descr="A person holding a box&#10;&#10;Description automatically generated with low confidence">
            <a:extLst>
              <a:ext uri="{FF2B5EF4-FFF2-40B4-BE49-F238E27FC236}">
                <a16:creationId xmlns:a16="http://schemas.microsoft.com/office/drawing/2014/main" id="{2D681D8F-4FC0-4D36-9DC1-2B22AF330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7" t="22523" r="9241" b="-22523"/>
          <a:stretch/>
        </p:blipFill>
        <p:spPr bwMode="auto">
          <a:xfrm>
            <a:off x="5461224" y="1020762"/>
            <a:ext cx="5702461" cy="481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9416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6" y="1079594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00B0F0"/>
                </a:solidFill>
                <a:latin typeface="QLD" panose="00000400000000000000" pitchFamily="2" charset="0"/>
              </a:rPr>
              <a:t>canine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7124" y="2994945"/>
            <a:ext cx="3401062" cy="2895599"/>
          </a:xfrm>
        </p:spPr>
        <p:txBody>
          <a:bodyPr anchor="ctr">
            <a:normAutofit/>
          </a:bodyPr>
          <a:lstStyle/>
          <a:p>
            <a:r>
              <a:rPr lang="en-AU" sz="4000" dirty="0">
                <a:solidFill>
                  <a:srgbClr val="FFFF00"/>
                </a:solidFill>
                <a:latin typeface="QLD" panose="00000400000000000000" pitchFamily="2" charset="0"/>
              </a:rPr>
              <a:t>A scientific name </a:t>
            </a:r>
          </a:p>
          <a:p>
            <a:r>
              <a:rPr lang="en-AU" sz="4000" dirty="0">
                <a:solidFill>
                  <a:srgbClr val="FFFF00"/>
                </a:solidFill>
                <a:latin typeface="QLD" panose="00000400000000000000" pitchFamily="2" charset="0"/>
              </a:rPr>
              <a:t>for a dog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3780945" y="4329066"/>
            <a:ext cx="600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QLD" panose="00000400000000000000" pitchFamily="2" charset="0"/>
              </a:rPr>
              <a:t>My Border Collie is a </a:t>
            </a:r>
            <a:r>
              <a:rPr lang="en-AU" sz="4000" dirty="0">
                <a:solidFill>
                  <a:srgbClr val="00B0F0"/>
                </a:solidFill>
                <a:latin typeface="QLD" panose="00000400000000000000" pitchFamily="2" charset="0"/>
              </a:rPr>
              <a:t>canine</a:t>
            </a:r>
            <a:r>
              <a:rPr lang="en-AU" sz="4000" dirty="0">
                <a:latin typeface="QLD" panose="00000400000000000000" pitchFamily="2" charset="0"/>
              </a:rPr>
              <a:t> and is my best friend.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10189459" y="1284497"/>
            <a:ext cx="2199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Association</a:t>
            </a:r>
          </a:p>
          <a:p>
            <a:r>
              <a:rPr lang="en-AU" sz="2400" dirty="0">
                <a:latin typeface="QLD" panose="00000400000000000000" pitchFamily="2" charset="0"/>
              </a:rPr>
              <a:t>Canine</a:t>
            </a:r>
          </a:p>
          <a:p>
            <a:r>
              <a:rPr lang="en-AU" sz="2400" dirty="0">
                <a:latin typeface="QLD" panose="00000400000000000000" pitchFamily="2" charset="0"/>
              </a:rPr>
              <a:t>Pooch</a:t>
            </a:r>
          </a:p>
          <a:p>
            <a:r>
              <a:rPr lang="en-AU" sz="2400" dirty="0">
                <a:latin typeface="QLD" panose="00000400000000000000" pitchFamily="2" charset="0"/>
              </a:rPr>
              <a:t>Hound</a:t>
            </a:r>
          </a:p>
          <a:p>
            <a:r>
              <a:rPr lang="en-AU" sz="2400" dirty="0">
                <a:latin typeface="QLD" panose="00000400000000000000" pitchFamily="2" charset="0"/>
              </a:rPr>
              <a:t>Dog</a:t>
            </a:r>
          </a:p>
          <a:p>
            <a:endParaRPr lang="en-AU" sz="2400" dirty="0">
              <a:latin typeface="QLD" panose="00000400000000000000" pitchFamily="2" charset="0"/>
            </a:endParaRPr>
          </a:p>
        </p:txBody>
      </p:sp>
      <p:pic>
        <p:nvPicPr>
          <p:cNvPr id="3074" name="Picture 2" descr="A dog with a blue ball in its mouth&#10;&#10;Description automatically generated">
            <a:extLst>
              <a:ext uri="{FF2B5EF4-FFF2-40B4-BE49-F238E27FC236}">
                <a16:creationId xmlns:a16="http://schemas.microsoft.com/office/drawing/2014/main" id="{33966DC1-BA81-49CC-B2A5-92016A5C5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9" r="17747"/>
          <a:stretch/>
        </p:blipFill>
        <p:spPr bwMode="auto">
          <a:xfrm>
            <a:off x="4086645" y="1497596"/>
            <a:ext cx="4681289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401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53" y="1962880"/>
            <a:ext cx="4923305" cy="152346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7000" dirty="0">
                <a:solidFill>
                  <a:srgbClr val="00B0F0"/>
                </a:solidFill>
                <a:latin typeface="QLD" panose="00000400000000000000" pitchFamily="2" charset="0"/>
              </a:rPr>
              <a:t>“Leads </a:t>
            </a:r>
            <a:br>
              <a:rPr lang="en-AU" sz="7000" dirty="0">
                <a:solidFill>
                  <a:srgbClr val="00B0F0"/>
                </a:solidFill>
                <a:latin typeface="QLD" panose="00000400000000000000" pitchFamily="2" charset="0"/>
              </a:rPr>
            </a:br>
            <a:r>
              <a:rPr lang="en-AU" sz="7000" dirty="0">
                <a:solidFill>
                  <a:srgbClr val="00B0F0"/>
                </a:solidFill>
                <a:latin typeface="QLD" panose="00000400000000000000" pitchFamily="2" charset="0"/>
              </a:rPr>
              <a:t>the pack”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9755" y="3802283"/>
            <a:ext cx="3401062" cy="1912721"/>
          </a:xfrm>
        </p:spPr>
        <p:txBody>
          <a:bodyPr anchor="ctr">
            <a:noAutofit/>
          </a:bodyPr>
          <a:lstStyle/>
          <a:p>
            <a:r>
              <a:rPr lang="en-AU" sz="4000" dirty="0">
                <a:solidFill>
                  <a:srgbClr val="FFFF00"/>
                </a:solidFill>
                <a:latin typeface="QLD" panose="00000400000000000000" pitchFamily="2" charset="0"/>
              </a:rPr>
              <a:t>To be the leader of a group.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4371834" y="4939389"/>
            <a:ext cx="6385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QLD" panose="00000400000000000000" pitchFamily="2" charset="0"/>
              </a:rPr>
              <a:t>I wanted to </a:t>
            </a:r>
            <a:r>
              <a:rPr lang="en-AU" sz="4000" dirty="0">
                <a:solidFill>
                  <a:srgbClr val="00B0F0"/>
                </a:solidFill>
                <a:latin typeface="QLD" panose="00000400000000000000" pitchFamily="2" charset="0"/>
              </a:rPr>
              <a:t>“lead the pack” </a:t>
            </a:r>
            <a:r>
              <a:rPr lang="en-AU" sz="4000" dirty="0">
                <a:latin typeface="QLD" panose="00000400000000000000" pitchFamily="2" charset="0"/>
              </a:rPr>
              <a:t>on our trek up the mountain.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Association</a:t>
            </a:r>
          </a:p>
          <a:p>
            <a:r>
              <a:rPr lang="en-AU" sz="2400" dirty="0">
                <a:latin typeface="QLD" panose="00000400000000000000" pitchFamily="2" charset="0"/>
              </a:rPr>
              <a:t>Shine</a:t>
            </a:r>
          </a:p>
          <a:p>
            <a:r>
              <a:rPr lang="en-AU" sz="2400" dirty="0">
                <a:latin typeface="QLD" panose="00000400000000000000" pitchFamily="2" charset="0"/>
              </a:rPr>
              <a:t>Lead</a:t>
            </a:r>
          </a:p>
          <a:p>
            <a:r>
              <a:rPr lang="en-AU" sz="2400" dirty="0">
                <a:latin typeface="QLD" panose="00000400000000000000" pitchFamily="2" charset="0"/>
              </a:rPr>
              <a:t>In charge</a:t>
            </a:r>
          </a:p>
        </p:txBody>
      </p:sp>
      <p:pic>
        <p:nvPicPr>
          <p:cNvPr id="4098" name="Picture 2" descr="257 Men Climbing Mountain Summit Teamwork Photos - Free &amp;amp; Royalty-Free  Stock Photos from Dreamstime">
            <a:extLst>
              <a:ext uri="{FF2B5EF4-FFF2-40B4-BE49-F238E27FC236}">
                <a16:creationId xmlns:a16="http://schemas.microsoft.com/office/drawing/2014/main" id="{2834B6DB-CCF6-4092-ABD9-A296E557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34" y="1722761"/>
            <a:ext cx="5314456" cy="3035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826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3F5A-0499-4EE9-86D9-C54D6747F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375" y="94387"/>
            <a:ext cx="5889752" cy="1502919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00B0F0"/>
                </a:solidFill>
                <a:latin typeface="Kristen ITC" panose="03050502040202030202" pitchFamily="66" charset="0"/>
              </a:rPr>
              <a:t>Pip!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B9F42-31E2-47B4-9658-C8F40005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47" y="1597306"/>
            <a:ext cx="6049380" cy="5260694"/>
          </a:xfrm>
        </p:spPr>
        <p:txBody>
          <a:bodyPr>
            <a:normAutofit lnSpcReduction="10000"/>
          </a:bodyPr>
          <a:lstStyle/>
          <a:p>
            <a:r>
              <a:rPr lang="en-AU" sz="3500" dirty="0">
                <a:solidFill>
                  <a:srgbClr val="92D050"/>
                </a:solidFill>
                <a:latin typeface="QLD" panose="00000400000000000000" pitchFamily="2" charset="0"/>
              </a:rPr>
              <a:t>Let’s watch the film!</a:t>
            </a:r>
          </a:p>
          <a:p>
            <a:r>
              <a:rPr lang="en-AU" sz="2200" dirty="0"/>
              <a:t>Click on the link below: </a:t>
            </a:r>
            <a:r>
              <a:rPr lang="en-AU" sz="2200" dirty="0">
                <a:hlinkClick r:id="rId2"/>
              </a:rPr>
              <a:t>https://www.youtube.com/watch?v=07d2dXHYb94</a:t>
            </a:r>
            <a:endParaRPr lang="en-AU" sz="2200" dirty="0"/>
          </a:p>
          <a:p>
            <a:endParaRPr lang="en-AU" sz="3500" dirty="0">
              <a:solidFill>
                <a:srgbClr val="92D050"/>
              </a:solidFill>
              <a:latin typeface="QLD" panose="00000400000000000000" pitchFamily="2" charset="0"/>
            </a:endParaRPr>
          </a:p>
          <a:p>
            <a:r>
              <a:rPr lang="en-AU" sz="3200" cap="none" dirty="0">
                <a:solidFill>
                  <a:schemeClr val="tx1"/>
                </a:solidFill>
                <a:latin typeface="QLD" panose="00000400000000000000" pitchFamily="2" charset="0"/>
              </a:rPr>
              <a:t>Put your hands on your head when you see the word: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cap="none" dirty="0">
                <a:solidFill>
                  <a:srgbClr val="FFFF00"/>
                </a:solidFill>
                <a:latin typeface="QLD" panose="00000400000000000000" pitchFamily="2" charset="0"/>
              </a:rPr>
              <a:t>Inspire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cap="none" dirty="0">
                <a:solidFill>
                  <a:srgbClr val="FFFF00"/>
                </a:solidFill>
                <a:latin typeface="QLD" panose="00000400000000000000" pitchFamily="2" charset="0"/>
              </a:rPr>
              <a:t>Canine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cap="none" dirty="0">
                <a:solidFill>
                  <a:srgbClr val="FFFF00"/>
                </a:solidFill>
                <a:latin typeface="QLD" panose="00000400000000000000" pitchFamily="2" charset="0"/>
              </a:rPr>
              <a:t>‘Leads the pack’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cap="none" dirty="0">
              <a:solidFill>
                <a:srgbClr val="FFFF00"/>
              </a:solidFill>
              <a:latin typeface="QLD" panose="000004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cap="none" dirty="0">
              <a:solidFill>
                <a:schemeClr val="tx1"/>
              </a:solidFill>
              <a:latin typeface="QLD" panose="00000400000000000000" pitchFamily="2" charset="0"/>
            </a:endParaRPr>
          </a:p>
          <a:p>
            <a:endParaRPr lang="en-AU" sz="3500" dirty="0">
              <a:solidFill>
                <a:srgbClr val="00B0F0"/>
              </a:solidFill>
              <a:latin typeface="QLD" panose="00000400000000000000" pitchFamily="2" charset="0"/>
            </a:endParaRPr>
          </a:p>
        </p:txBody>
      </p:sp>
      <p:pic>
        <p:nvPicPr>
          <p:cNvPr id="5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E01DF08-CE14-42FA-803C-2E951533B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r="27113"/>
          <a:stretch/>
        </p:blipFill>
        <p:spPr bwMode="auto">
          <a:xfrm>
            <a:off x="6295857" y="0"/>
            <a:ext cx="589614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88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4528-70CD-4997-BBCA-B9CFC6FC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45" y="782677"/>
            <a:ext cx="8825657" cy="3046987"/>
          </a:xfrm>
        </p:spPr>
        <p:txBody>
          <a:bodyPr/>
          <a:lstStyle/>
          <a:p>
            <a:pPr algn="ctr"/>
            <a:r>
              <a:rPr lang="en-AU" u="sng" dirty="0">
                <a:solidFill>
                  <a:srgbClr val="FFC000"/>
                </a:solidFill>
                <a:effectLst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Learning Intention</a:t>
            </a:r>
            <a:r>
              <a:rPr lang="en-AU" dirty="0">
                <a:solidFill>
                  <a:srgbClr val="FFC000"/>
                </a:solidFill>
                <a:effectLst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:</a:t>
            </a:r>
            <a:br>
              <a:rPr lang="en-AU" dirty="0">
                <a:solidFill>
                  <a:schemeClr val="tx1"/>
                </a:solidFill>
                <a:effectLst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</a:br>
            <a:r>
              <a:rPr lang="en-AU" dirty="0">
                <a:solidFill>
                  <a:schemeClr val="tx1"/>
                </a:solidFill>
                <a:effectLst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I will use my knowledge of punctuation to create a sentence. </a:t>
            </a:r>
            <a:b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FB4B57-E73E-4B84-840B-9D86AA3D38FA}"/>
              </a:ext>
            </a:extLst>
          </p:cNvPr>
          <p:cNvSpPr txBox="1"/>
          <p:nvPr/>
        </p:nvSpPr>
        <p:spPr>
          <a:xfrm>
            <a:off x="1683172" y="3429000"/>
            <a:ext cx="882565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u="sng" dirty="0">
                <a:solidFill>
                  <a:srgbClr val="FFC000"/>
                </a:solidFill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Success Criteria:</a:t>
            </a:r>
          </a:p>
          <a:p>
            <a:pPr algn="ctr"/>
            <a:r>
              <a:rPr lang="en-AU" sz="4000" dirty="0">
                <a:effectLst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I can reorder words in a jumbled-up</a:t>
            </a:r>
            <a:r>
              <a:rPr lang="en-AU" sz="4000" dirty="0"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AU" sz="4000" dirty="0">
                <a:effectLst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sentence, correct</a:t>
            </a:r>
            <a:r>
              <a:rPr lang="en-AU" sz="4000" dirty="0"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ly.</a:t>
            </a:r>
            <a:br>
              <a:rPr lang="en-A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064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DE7F-B25C-46CB-8D8B-9FF69AE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063" y="336971"/>
            <a:ext cx="7581418" cy="1400530"/>
          </a:xfrm>
        </p:spPr>
        <p:txBody>
          <a:bodyPr/>
          <a:lstStyle/>
          <a:p>
            <a:pPr algn="ctr"/>
            <a:r>
              <a:rPr lang="en-AU" dirty="0"/>
              <a:t>GRAMMAR</a:t>
            </a:r>
            <a:br>
              <a:rPr lang="en-AU" dirty="0"/>
            </a:br>
            <a:r>
              <a:rPr lang="en-AU" sz="3000" dirty="0">
                <a:solidFill>
                  <a:srgbClr val="FFC000"/>
                </a:solidFill>
                <a:latin typeface="QLD" panose="00000400000000000000" pitchFamily="2" charset="0"/>
              </a:rPr>
              <a:t>Unjumble the sentences so that they make sense.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D39A1724-44AB-406A-8F9F-089CC6C5B8F9}"/>
              </a:ext>
            </a:extLst>
          </p:cNvPr>
          <p:cNvSpPr/>
          <p:nvPr/>
        </p:nvSpPr>
        <p:spPr>
          <a:xfrm>
            <a:off x="289368" y="336971"/>
            <a:ext cx="1828800" cy="1295059"/>
          </a:xfrm>
          <a:prstGeom prst="wedgeEllipseCallout">
            <a:avLst>
              <a:gd name="adj1" fmla="val 56201"/>
              <a:gd name="adj2" fmla="val 52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We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C7BE1B-485A-4EB3-AB61-3D3DAD155842}"/>
              </a:ext>
            </a:extLst>
          </p:cNvPr>
          <p:cNvSpPr txBox="1"/>
          <p:nvPr/>
        </p:nvSpPr>
        <p:spPr>
          <a:xfrm>
            <a:off x="1788288" y="2074982"/>
            <a:ext cx="8611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500" dirty="0">
                <a:solidFill>
                  <a:srgbClr val="92D050"/>
                </a:solidFill>
                <a:latin typeface="QLD" panose="00000400000000000000" pitchFamily="2" charset="0"/>
              </a:rPr>
              <a:t>the</a:t>
            </a:r>
            <a:r>
              <a:rPr lang="en-AU" sz="4500" dirty="0">
                <a:latin typeface="QLD" panose="00000400000000000000" pitchFamily="2" charset="0"/>
              </a:rPr>
              <a:t> </a:t>
            </a:r>
            <a:r>
              <a:rPr lang="en-AU" sz="4500" dirty="0">
                <a:solidFill>
                  <a:srgbClr val="FF00FF"/>
                </a:solidFill>
                <a:latin typeface="QLD" panose="00000400000000000000" pitchFamily="2" charset="0"/>
              </a:rPr>
              <a:t>University. </a:t>
            </a:r>
            <a:r>
              <a:rPr lang="en-AU" sz="4500" dirty="0">
                <a:solidFill>
                  <a:schemeClr val="accent2"/>
                </a:solidFill>
                <a:latin typeface="QLD" panose="00000400000000000000" pitchFamily="2" charset="0"/>
              </a:rPr>
              <a:t>Pip</a:t>
            </a:r>
            <a:r>
              <a:rPr lang="en-AU" sz="4500" dirty="0">
                <a:latin typeface="QLD" panose="00000400000000000000" pitchFamily="2" charset="0"/>
              </a:rPr>
              <a:t> </a:t>
            </a:r>
            <a:r>
              <a:rPr lang="en-AU" sz="4500" dirty="0">
                <a:solidFill>
                  <a:srgbClr val="00B0F0"/>
                </a:solidFill>
                <a:latin typeface="QLD" panose="00000400000000000000" pitchFamily="2" charset="0"/>
              </a:rPr>
              <a:t>Canine</a:t>
            </a:r>
            <a:r>
              <a:rPr lang="en-AU" sz="4500" dirty="0">
                <a:latin typeface="QLD" panose="00000400000000000000" pitchFamily="2" charset="0"/>
              </a:rPr>
              <a:t> </a:t>
            </a:r>
            <a:r>
              <a:rPr lang="en-AU" sz="4500" dirty="0">
                <a:solidFill>
                  <a:srgbClr val="FFFF00"/>
                </a:solidFill>
                <a:latin typeface="QLD" panose="00000400000000000000" pitchFamily="2" charset="0"/>
              </a:rPr>
              <a:t>arrived</a:t>
            </a:r>
            <a:r>
              <a:rPr lang="en-AU" sz="4500" dirty="0">
                <a:latin typeface="QLD" panose="00000400000000000000" pitchFamily="2" charset="0"/>
              </a:rPr>
              <a:t> </a:t>
            </a:r>
            <a:r>
              <a:rPr lang="en-AU" sz="4500" dirty="0">
                <a:solidFill>
                  <a:schemeClr val="bg2">
                    <a:lumMod val="25000"/>
                    <a:lumOff val="75000"/>
                  </a:schemeClr>
                </a:solidFill>
                <a:latin typeface="QLD" panose="00000400000000000000" pitchFamily="2" charset="0"/>
              </a:rPr>
              <a:t>happily</a:t>
            </a:r>
            <a:r>
              <a:rPr lang="en-AU" sz="4500" dirty="0">
                <a:latin typeface="QLD" panose="00000400000000000000" pitchFamily="2" charset="0"/>
              </a:rPr>
              <a:t> at</a:t>
            </a:r>
          </a:p>
          <a:p>
            <a:r>
              <a:rPr lang="en-AU" sz="4500" dirty="0">
                <a:latin typeface="QLD" panose="000004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AEBAE-7B3A-446C-B05B-040C2DA3991A}"/>
              </a:ext>
            </a:extLst>
          </p:cNvPr>
          <p:cNvSpPr txBox="1"/>
          <p:nvPr/>
        </p:nvSpPr>
        <p:spPr>
          <a:xfrm>
            <a:off x="625034" y="4528816"/>
            <a:ext cx="11285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500" dirty="0">
                <a:solidFill>
                  <a:srgbClr val="92D050"/>
                </a:solidFill>
                <a:latin typeface="QLD" panose="00000400000000000000" pitchFamily="2" charset="0"/>
              </a:rPr>
              <a:t>trainers</a:t>
            </a:r>
            <a:r>
              <a:rPr lang="en-AU" sz="4500" dirty="0">
                <a:latin typeface="QLD" panose="00000400000000000000" pitchFamily="2" charset="0"/>
              </a:rPr>
              <a:t> </a:t>
            </a:r>
            <a:r>
              <a:rPr lang="en-AU" sz="4500" dirty="0">
                <a:solidFill>
                  <a:srgbClr val="FF00FF"/>
                </a:solidFill>
                <a:latin typeface="QLD" panose="00000400000000000000" pitchFamily="2" charset="0"/>
              </a:rPr>
              <a:t>impress </a:t>
            </a:r>
            <a:r>
              <a:rPr lang="en-AU" sz="4500" dirty="0">
                <a:solidFill>
                  <a:schemeClr val="accent5">
                    <a:lumMod val="40000"/>
                    <a:lumOff val="60000"/>
                  </a:schemeClr>
                </a:solidFill>
                <a:latin typeface="QLD" panose="00000400000000000000" pitchFamily="2" charset="0"/>
              </a:rPr>
              <a:t>the</a:t>
            </a:r>
            <a:r>
              <a:rPr lang="en-AU" sz="4500" dirty="0">
                <a:solidFill>
                  <a:srgbClr val="FF00FF"/>
                </a:solidFill>
                <a:latin typeface="QLD" panose="00000400000000000000" pitchFamily="2" charset="0"/>
              </a:rPr>
              <a:t> </a:t>
            </a:r>
            <a:r>
              <a:rPr lang="en-AU" sz="4500" dirty="0">
                <a:solidFill>
                  <a:schemeClr val="accent2"/>
                </a:solidFill>
                <a:latin typeface="QLD" panose="00000400000000000000" pitchFamily="2" charset="0"/>
              </a:rPr>
              <a:t>Pip</a:t>
            </a:r>
            <a:r>
              <a:rPr lang="en-AU" sz="4500" dirty="0">
                <a:latin typeface="QLD" panose="00000400000000000000" pitchFamily="2" charset="0"/>
              </a:rPr>
              <a:t> </a:t>
            </a:r>
            <a:r>
              <a:rPr lang="en-AU" sz="4500" dirty="0">
                <a:solidFill>
                  <a:srgbClr val="00B0F0"/>
                </a:solidFill>
                <a:latin typeface="QLD" panose="00000400000000000000" pitchFamily="2" charset="0"/>
              </a:rPr>
              <a:t>wanted</a:t>
            </a:r>
            <a:r>
              <a:rPr lang="en-AU" sz="4500" dirty="0">
                <a:latin typeface="QLD" panose="00000400000000000000" pitchFamily="2" charset="0"/>
              </a:rPr>
              <a:t> </a:t>
            </a:r>
            <a:r>
              <a:rPr lang="en-AU" sz="4500" dirty="0">
                <a:solidFill>
                  <a:srgbClr val="FFFF00"/>
                </a:solidFill>
                <a:latin typeface="QLD" panose="00000400000000000000" pitchFamily="2" charset="0"/>
              </a:rPr>
              <a:t>University.</a:t>
            </a:r>
            <a:r>
              <a:rPr lang="en-AU" sz="4500" dirty="0">
                <a:latin typeface="QLD" panose="00000400000000000000" pitchFamily="2" charset="0"/>
              </a:rPr>
              <a:t> </a:t>
            </a:r>
            <a:r>
              <a:rPr lang="en-AU" sz="4500" dirty="0">
                <a:solidFill>
                  <a:schemeClr val="bg2">
                    <a:lumMod val="25000"/>
                    <a:lumOff val="75000"/>
                  </a:schemeClr>
                </a:solidFill>
                <a:latin typeface="QLD" panose="00000400000000000000" pitchFamily="2" charset="0"/>
              </a:rPr>
              <a:t>the</a:t>
            </a:r>
            <a:r>
              <a:rPr lang="en-AU" sz="4500" dirty="0">
                <a:latin typeface="QLD" panose="00000400000000000000" pitchFamily="2" charset="0"/>
              </a:rPr>
              <a:t> to </a:t>
            </a:r>
            <a:r>
              <a:rPr lang="en-AU" sz="4500" dirty="0">
                <a:solidFill>
                  <a:srgbClr val="FF0000"/>
                </a:solidFill>
                <a:latin typeface="QLD" panose="00000400000000000000" pitchFamily="2" charset="0"/>
              </a:rPr>
              <a:t>at </a:t>
            </a:r>
            <a:r>
              <a:rPr lang="en-AU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QLD" panose="00000400000000000000" pitchFamily="2" charset="0"/>
              </a:rPr>
              <a:t>Canine</a:t>
            </a:r>
          </a:p>
          <a:p>
            <a:r>
              <a:rPr lang="en-AU" sz="4500" dirty="0">
                <a:latin typeface="QLD" panose="00000400000000000000" pitchFamily="2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8FC282-94FB-4FBF-92C8-FB73FA9D7BB3}"/>
              </a:ext>
            </a:extLst>
          </p:cNvPr>
          <p:cNvCxnSpPr/>
          <p:nvPr/>
        </p:nvCxnSpPr>
        <p:spPr>
          <a:xfrm>
            <a:off x="544009" y="3958541"/>
            <a:ext cx="111001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868661-A772-49A2-88FF-5457DF106616}"/>
              </a:ext>
            </a:extLst>
          </p:cNvPr>
          <p:cNvCxnSpPr/>
          <p:nvPr/>
        </p:nvCxnSpPr>
        <p:spPr>
          <a:xfrm>
            <a:off x="497711" y="6472176"/>
            <a:ext cx="111001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0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65" y="339703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00B0F0"/>
                </a:solidFill>
                <a:latin typeface="QLD" panose="00000400000000000000" pitchFamily="2" charset="0"/>
              </a:rPr>
              <a:t>inspire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485" y="2413870"/>
            <a:ext cx="3401062" cy="2895599"/>
          </a:xfrm>
        </p:spPr>
        <p:txBody>
          <a:bodyPr anchor="ctr">
            <a:normAutofit/>
          </a:bodyPr>
          <a:lstStyle/>
          <a:p>
            <a:r>
              <a:rPr lang="en-AU" sz="4000" dirty="0">
                <a:solidFill>
                  <a:srgbClr val="FFFF00"/>
                </a:solidFill>
                <a:latin typeface="QLD" panose="00000400000000000000" pitchFamily="2" charset="0"/>
              </a:rPr>
              <a:t>To</a:t>
            </a:r>
            <a:r>
              <a:rPr lang="en-AU" sz="4000" b="0" i="0" dirty="0">
                <a:solidFill>
                  <a:srgbClr val="FFFF00"/>
                </a:solidFill>
                <a:effectLst/>
                <a:latin typeface="QLD" panose="00000400000000000000" pitchFamily="2" charset="0"/>
              </a:rPr>
              <a:t> move someone to act, create, or feel emotions.</a:t>
            </a:r>
            <a:endParaRPr lang="en-AU" sz="4000" dirty="0">
              <a:solidFill>
                <a:srgbClr val="FFFF00"/>
              </a:solidFill>
              <a:latin typeface="QLD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3879547" y="4857461"/>
            <a:ext cx="6829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QLD" panose="00000400000000000000" pitchFamily="2" charset="0"/>
              </a:rPr>
              <a:t>I want to </a:t>
            </a:r>
            <a:r>
              <a:rPr lang="en-AU" sz="4800" dirty="0">
                <a:solidFill>
                  <a:srgbClr val="00B0F0"/>
                </a:solidFill>
                <a:latin typeface="QLD" panose="00000400000000000000" pitchFamily="2" charset="0"/>
              </a:rPr>
              <a:t>inspire</a:t>
            </a:r>
            <a:r>
              <a:rPr lang="en-AU" sz="4800" dirty="0">
                <a:latin typeface="QLD" panose="00000400000000000000" pitchFamily="2" charset="0"/>
              </a:rPr>
              <a:t> others by always believing that I can do it!</a:t>
            </a:r>
            <a:endParaRPr lang="en-AU" sz="48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734125" y="1296218"/>
            <a:ext cx="2199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Family</a:t>
            </a:r>
          </a:p>
          <a:p>
            <a:r>
              <a:rPr lang="en-AU" sz="2400" dirty="0">
                <a:latin typeface="QLD" panose="00000400000000000000" pitchFamily="2" charset="0"/>
              </a:rPr>
              <a:t>inspires</a:t>
            </a:r>
          </a:p>
          <a:p>
            <a:r>
              <a:rPr lang="en-AU" sz="2400" dirty="0">
                <a:latin typeface="QLD" panose="00000400000000000000" pitchFamily="2" charset="0"/>
              </a:rPr>
              <a:t>inspired</a:t>
            </a:r>
          </a:p>
          <a:p>
            <a:r>
              <a:rPr lang="en-AU" sz="2400" dirty="0">
                <a:latin typeface="QLD" panose="00000400000000000000" pitchFamily="2" charset="0"/>
              </a:rPr>
              <a:t>inspirational</a:t>
            </a:r>
          </a:p>
        </p:txBody>
      </p:sp>
      <p:pic>
        <p:nvPicPr>
          <p:cNvPr id="2050" name="Picture 2" descr="A person holding a box&#10;&#10;Description automatically generated with low confidence">
            <a:extLst>
              <a:ext uri="{FF2B5EF4-FFF2-40B4-BE49-F238E27FC236}">
                <a16:creationId xmlns:a16="http://schemas.microsoft.com/office/drawing/2014/main" id="{2D681D8F-4FC0-4D36-9DC1-2B22AF330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7" t="22523" r="9241" b="-22523"/>
          <a:stretch/>
        </p:blipFill>
        <p:spPr bwMode="auto">
          <a:xfrm>
            <a:off x="5461224" y="1020762"/>
            <a:ext cx="5702461" cy="481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0884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DE7F-B25C-46CB-8D8B-9FF69AE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063" y="336971"/>
            <a:ext cx="7581418" cy="1400530"/>
          </a:xfrm>
        </p:spPr>
        <p:txBody>
          <a:bodyPr/>
          <a:lstStyle/>
          <a:p>
            <a:pPr algn="ctr"/>
            <a:r>
              <a:rPr lang="en-AU" dirty="0"/>
              <a:t>GRAMMAR</a:t>
            </a:r>
            <a:br>
              <a:rPr lang="en-AU" dirty="0"/>
            </a:br>
            <a:r>
              <a:rPr lang="en-AU" sz="3000" dirty="0">
                <a:solidFill>
                  <a:srgbClr val="FFC000"/>
                </a:solidFill>
                <a:latin typeface="QLD" panose="00000400000000000000" pitchFamily="2" charset="0"/>
              </a:rPr>
              <a:t>Unjumble the sentences so that they make sense.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D39A1724-44AB-406A-8F9F-089CC6C5B8F9}"/>
              </a:ext>
            </a:extLst>
          </p:cNvPr>
          <p:cNvSpPr/>
          <p:nvPr/>
        </p:nvSpPr>
        <p:spPr>
          <a:xfrm>
            <a:off x="289368" y="336971"/>
            <a:ext cx="1828800" cy="1295059"/>
          </a:xfrm>
          <a:prstGeom prst="wedgeEllipseCallout">
            <a:avLst>
              <a:gd name="adj1" fmla="val 56201"/>
              <a:gd name="adj2" fmla="val 52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C7BE1B-485A-4EB3-AB61-3D3DAD155842}"/>
              </a:ext>
            </a:extLst>
          </p:cNvPr>
          <p:cNvSpPr txBox="1"/>
          <p:nvPr/>
        </p:nvSpPr>
        <p:spPr>
          <a:xfrm>
            <a:off x="1790217" y="2301897"/>
            <a:ext cx="8611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500" dirty="0">
                <a:solidFill>
                  <a:schemeClr val="accent2"/>
                </a:solidFill>
                <a:latin typeface="QLD" panose="00000400000000000000" pitchFamily="2" charset="0"/>
              </a:rPr>
              <a:t>Pip</a:t>
            </a:r>
            <a:r>
              <a:rPr lang="en-AU" sz="4500" dirty="0">
                <a:latin typeface="QLD" panose="00000400000000000000" pitchFamily="2" charset="0"/>
              </a:rPr>
              <a:t> </a:t>
            </a:r>
            <a:r>
              <a:rPr lang="en-AU" sz="4500" dirty="0">
                <a:solidFill>
                  <a:srgbClr val="FFFF00"/>
                </a:solidFill>
                <a:latin typeface="QLD" panose="00000400000000000000" pitchFamily="2" charset="0"/>
              </a:rPr>
              <a:t>arrived </a:t>
            </a:r>
            <a:r>
              <a:rPr lang="en-AU" sz="4500" dirty="0">
                <a:solidFill>
                  <a:schemeClr val="bg2">
                    <a:lumMod val="25000"/>
                    <a:lumOff val="75000"/>
                  </a:schemeClr>
                </a:solidFill>
                <a:latin typeface="QLD" panose="00000400000000000000" pitchFamily="2" charset="0"/>
              </a:rPr>
              <a:t>happily </a:t>
            </a:r>
            <a:r>
              <a:rPr lang="en-AU" sz="4500" dirty="0">
                <a:latin typeface="QLD" panose="00000400000000000000" pitchFamily="2" charset="0"/>
              </a:rPr>
              <a:t>at </a:t>
            </a:r>
            <a:r>
              <a:rPr lang="en-AU" sz="4500" dirty="0">
                <a:solidFill>
                  <a:srgbClr val="92D050"/>
                </a:solidFill>
                <a:latin typeface="QLD" panose="00000400000000000000" pitchFamily="2" charset="0"/>
              </a:rPr>
              <a:t>the </a:t>
            </a:r>
            <a:r>
              <a:rPr lang="en-AU" sz="4500" dirty="0">
                <a:solidFill>
                  <a:srgbClr val="00B0F0"/>
                </a:solidFill>
                <a:latin typeface="QLD" panose="00000400000000000000" pitchFamily="2" charset="0"/>
              </a:rPr>
              <a:t>Canine </a:t>
            </a:r>
            <a:r>
              <a:rPr lang="en-AU" sz="4500" dirty="0">
                <a:solidFill>
                  <a:srgbClr val="FF00FF"/>
                </a:solidFill>
                <a:latin typeface="QLD" panose="00000400000000000000" pitchFamily="2" charset="0"/>
              </a:rPr>
              <a:t>University.</a:t>
            </a:r>
            <a:endParaRPr lang="en-AU" sz="4500" dirty="0">
              <a:latin typeface="QLD" panose="00000400000000000000" pitchFamily="2" charset="0"/>
            </a:endParaRPr>
          </a:p>
          <a:p>
            <a:r>
              <a:rPr lang="en-AU" sz="4500" dirty="0">
                <a:latin typeface="QLD" panose="000004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AEBAE-7B3A-446C-B05B-040C2DA3991A}"/>
              </a:ext>
            </a:extLst>
          </p:cNvPr>
          <p:cNvSpPr txBox="1"/>
          <p:nvPr/>
        </p:nvSpPr>
        <p:spPr>
          <a:xfrm>
            <a:off x="698340" y="4343621"/>
            <a:ext cx="114936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500" dirty="0">
                <a:solidFill>
                  <a:schemeClr val="accent2"/>
                </a:solidFill>
                <a:latin typeface="QLD" panose="00000400000000000000" pitchFamily="2" charset="0"/>
              </a:rPr>
              <a:t>Pip</a:t>
            </a:r>
            <a:r>
              <a:rPr lang="en-AU" sz="4500" dirty="0">
                <a:latin typeface="QLD" panose="00000400000000000000" pitchFamily="2" charset="0"/>
              </a:rPr>
              <a:t> </a:t>
            </a:r>
            <a:r>
              <a:rPr lang="en-AU" sz="4500" dirty="0">
                <a:solidFill>
                  <a:srgbClr val="00B0F0"/>
                </a:solidFill>
                <a:latin typeface="QLD" panose="00000400000000000000" pitchFamily="2" charset="0"/>
              </a:rPr>
              <a:t>wanted</a:t>
            </a:r>
            <a:r>
              <a:rPr lang="en-AU" sz="4500" dirty="0">
                <a:latin typeface="QLD" panose="00000400000000000000" pitchFamily="2" charset="0"/>
              </a:rPr>
              <a:t> to </a:t>
            </a:r>
            <a:r>
              <a:rPr lang="en-AU" sz="4500" dirty="0">
                <a:solidFill>
                  <a:srgbClr val="FF00FF"/>
                </a:solidFill>
                <a:latin typeface="QLD" panose="00000400000000000000" pitchFamily="2" charset="0"/>
              </a:rPr>
              <a:t>impress </a:t>
            </a:r>
            <a:r>
              <a:rPr lang="en-AU" sz="4500" dirty="0">
                <a:solidFill>
                  <a:schemeClr val="accent5">
                    <a:lumMod val="40000"/>
                    <a:lumOff val="60000"/>
                  </a:schemeClr>
                </a:solidFill>
                <a:latin typeface="QLD" panose="00000400000000000000" pitchFamily="2" charset="0"/>
              </a:rPr>
              <a:t>the</a:t>
            </a:r>
            <a:r>
              <a:rPr lang="en-AU" sz="4500" dirty="0">
                <a:solidFill>
                  <a:srgbClr val="FF00FF"/>
                </a:solidFill>
                <a:latin typeface="QLD" panose="00000400000000000000" pitchFamily="2" charset="0"/>
              </a:rPr>
              <a:t> </a:t>
            </a:r>
            <a:r>
              <a:rPr lang="en-AU" sz="4500" dirty="0">
                <a:solidFill>
                  <a:srgbClr val="92D050"/>
                </a:solidFill>
                <a:latin typeface="QLD" panose="00000400000000000000" pitchFamily="2" charset="0"/>
              </a:rPr>
              <a:t>trainers </a:t>
            </a:r>
            <a:r>
              <a:rPr lang="en-AU" sz="4500" dirty="0">
                <a:solidFill>
                  <a:srgbClr val="FF0000"/>
                </a:solidFill>
                <a:latin typeface="QLD" panose="00000400000000000000" pitchFamily="2" charset="0"/>
              </a:rPr>
              <a:t>at </a:t>
            </a:r>
            <a:r>
              <a:rPr lang="en-AU" sz="4500" dirty="0">
                <a:solidFill>
                  <a:schemeClr val="bg2">
                    <a:lumMod val="25000"/>
                    <a:lumOff val="75000"/>
                  </a:schemeClr>
                </a:solidFill>
                <a:latin typeface="QLD" panose="00000400000000000000" pitchFamily="2" charset="0"/>
              </a:rPr>
              <a:t>the</a:t>
            </a:r>
            <a:r>
              <a:rPr lang="en-AU" sz="4500" dirty="0">
                <a:latin typeface="QLD" panose="00000400000000000000" pitchFamily="2" charset="0"/>
              </a:rPr>
              <a:t> </a:t>
            </a:r>
            <a:r>
              <a:rPr lang="en-AU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QLD" panose="00000400000000000000" pitchFamily="2" charset="0"/>
              </a:rPr>
              <a:t>Canine </a:t>
            </a:r>
            <a:r>
              <a:rPr lang="en-AU" sz="4500" dirty="0">
                <a:solidFill>
                  <a:srgbClr val="FFFF00"/>
                </a:solidFill>
                <a:latin typeface="QLD" panose="00000400000000000000" pitchFamily="2" charset="0"/>
              </a:rPr>
              <a:t>University.</a:t>
            </a:r>
            <a:r>
              <a:rPr lang="en-AU" sz="4500" dirty="0">
                <a:latin typeface="QLD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5563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DE7F-B25C-46CB-8D8B-9FF69AE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063" y="336971"/>
            <a:ext cx="7581418" cy="1400530"/>
          </a:xfrm>
        </p:spPr>
        <p:txBody>
          <a:bodyPr/>
          <a:lstStyle/>
          <a:p>
            <a:pPr algn="ctr"/>
            <a:r>
              <a:rPr lang="en-AU" dirty="0"/>
              <a:t>GRAMMAR</a:t>
            </a:r>
            <a:br>
              <a:rPr lang="en-AU" dirty="0"/>
            </a:br>
            <a:endParaRPr lang="en-AU" sz="3000" dirty="0">
              <a:latin typeface="QLD" panose="00000400000000000000" pitchFamily="2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D39A1724-44AB-406A-8F9F-089CC6C5B8F9}"/>
              </a:ext>
            </a:extLst>
          </p:cNvPr>
          <p:cNvSpPr/>
          <p:nvPr/>
        </p:nvSpPr>
        <p:spPr>
          <a:xfrm>
            <a:off x="374249" y="165039"/>
            <a:ext cx="1828800" cy="1295059"/>
          </a:xfrm>
          <a:prstGeom prst="wedgeEllipseCallout">
            <a:avLst>
              <a:gd name="adj1" fmla="val 56201"/>
              <a:gd name="adj2" fmla="val 52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YOU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C7BE1B-485A-4EB3-AB61-3D3DAD155842}"/>
              </a:ext>
            </a:extLst>
          </p:cNvPr>
          <p:cNvSpPr txBox="1"/>
          <p:nvPr/>
        </p:nvSpPr>
        <p:spPr>
          <a:xfrm>
            <a:off x="1741989" y="2236387"/>
            <a:ext cx="861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45049-8765-464A-B0A6-6DEC3829EF88}"/>
              </a:ext>
            </a:extLst>
          </p:cNvPr>
          <p:cNvSpPr txBox="1"/>
          <p:nvPr/>
        </p:nvSpPr>
        <p:spPr>
          <a:xfrm>
            <a:off x="439838" y="2163937"/>
            <a:ext cx="11852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QBeginners" panose="000004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30360-5F1E-4299-B509-FFF1494D5A54}"/>
              </a:ext>
            </a:extLst>
          </p:cNvPr>
          <p:cNvSpPr txBox="1"/>
          <p:nvPr/>
        </p:nvSpPr>
        <p:spPr>
          <a:xfrm>
            <a:off x="2353519" y="871275"/>
            <a:ext cx="73460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000" dirty="0">
                <a:solidFill>
                  <a:srgbClr val="FFC000"/>
                </a:solidFill>
                <a:latin typeface="QLD" panose="00000400000000000000" pitchFamily="2" charset="0"/>
              </a:rPr>
              <a:t>Unjumble the sentences so they make sense. Rewrite correctly ON THE WORKSHEET. </a:t>
            </a:r>
            <a:r>
              <a:rPr lang="en-AU" sz="2400" dirty="0">
                <a:solidFill>
                  <a:srgbClr val="00B0F0"/>
                </a:solidFill>
                <a:latin typeface="QLD" panose="00000400000000000000" pitchFamily="2" charset="0"/>
              </a:rPr>
              <a:t>(Link to three different sheets are on the website- you can choose one or do all three!)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E5B2389-E7FC-424E-ABDE-27A91E756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397" y="2348603"/>
            <a:ext cx="6970748" cy="43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3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6" y="1079594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00B0F0"/>
                </a:solidFill>
                <a:latin typeface="QLD" panose="00000400000000000000" pitchFamily="2" charset="0"/>
              </a:rPr>
              <a:t>canine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7124" y="2994945"/>
            <a:ext cx="3401062" cy="2895599"/>
          </a:xfrm>
        </p:spPr>
        <p:txBody>
          <a:bodyPr anchor="ctr">
            <a:normAutofit/>
          </a:bodyPr>
          <a:lstStyle/>
          <a:p>
            <a:r>
              <a:rPr lang="en-AU" sz="4000" dirty="0">
                <a:solidFill>
                  <a:srgbClr val="FFFF00"/>
                </a:solidFill>
                <a:latin typeface="QLD" panose="00000400000000000000" pitchFamily="2" charset="0"/>
              </a:rPr>
              <a:t>A scientific name </a:t>
            </a:r>
          </a:p>
          <a:p>
            <a:r>
              <a:rPr lang="en-AU" sz="4000" dirty="0">
                <a:solidFill>
                  <a:srgbClr val="FFFF00"/>
                </a:solidFill>
                <a:latin typeface="QLD" panose="00000400000000000000" pitchFamily="2" charset="0"/>
              </a:rPr>
              <a:t>for a dog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3780945" y="4329066"/>
            <a:ext cx="600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QLD" panose="00000400000000000000" pitchFamily="2" charset="0"/>
              </a:rPr>
              <a:t>My Border Collie is a </a:t>
            </a:r>
            <a:r>
              <a:rPr lang="en-AU" sz="4000" dirty="0">
                <a:solidFill>
                  <a:srgbClr val="00B0F0"/>
                </a:solidFill>
                <a:latin typeface="QLD" panose="00000400000000000000" pitchFamily="2" charset="0"/>
              </a:rPr>
              <a:t>canine</a:t>
            </a:r>
            <a:r>
              <a:rPr lang="en-AU" sz="4000" dirty="0">
                <a:latin typeface="QLD" panose="00000400000000000000" pitchFamily="2" charset="0"/>
              </a:rPr>
              <a:t> and is my best friend.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10189459" y="1284497"/>
            <a:ext cx="2199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Association</a:t>
            </a:r>
          </a:p>
          <a:p>
            <a:r>
              <a:rPr lang="en-AU" sz="2400" dirty="0">
                <a:latin typeface="QLD" panose="00000400000000000000" pitchFamily="2" charset="0"/>
              </a:rPr>
              <a:t>Canine</a:t>
            </a:r>
          </a:p>
          <a:p>
            <a:r>
              <a:rPr lang="en-AU" sz="2400" dirty="0">
                <a:latin typeface="QLD" panose="00000400000000000000" pitchFamily="2" charset="0"/>
              </a:rPr>
              <a:t>Pooch</a:t>
            </a:r>
          </a:p>
          <a:p>
            <a:r>
              <a:rPr lang="en-AU" sz="2400" dirty="0">
                <a:latin typeface="QLD" panose="00000400000000000000" pitchFamily="2" charset="0"/>
              </a:rPr>
              <a:t>Hound</a:t>
            </a:r>
          </a:p>
          <a:p>
            <a:r>
              <a:rPr lang="en-AU" sz="2400" dirty="0">
                <a:latin typeface="QLD" panose="00000400000000000000" pitchFamily="2" charset="0"/>
              </a:rPr>
              <a:t>Dog</a:t>
            </a:r>
          </a:p>
          <a:p>
            <a:endParaRPr lang="en-AU" sz="2400" dirty="0">
              <a:latin typeface="QLD" panose="00000400000000000000" pitchFamily="2" charset="0"/>
            </a:endParaRPr>
          </a:p>
        </p:txBody>
      </p:sp>
      <p:pic>
        <p:nvPicPr>
          <p:cNvPr id="3074" name="Picture 2" descr="A dog with a blue ball in its mouth&#10;&#10;Description automatically generated">
            <a:extLst>
              <a:ext uri="{FF2B5EF4-FFF2-40B4-BE49-F238E27FC236}">
                <a16:creationId xmlns:a16="http://schemas.microsoft.com/office/drawing/2014/main" id="{33966DC1-BA81-49CC-B2A5-92016A5C5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9" r="17747"/>
          <a:stretch/>
        </p:blipFill>
        <p:spPr bwMode="auto">
          <a:xfrm>
            <a:off x="4086645" y="1497596"/>
            <a:ext cx="4681289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113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53" y="1962880"/>
            <a:ext cx="4923305" cy="152346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7000" dirty="0">
                <a:solidFill>
                  <a:srgbClr val="00B0F0"/>
                </a:solidFill>
                <a:latin typeface="QLD" panose="00000400000000000000" pitchFamily="2" charset="0"/>
              </a:rPr>
              <a:t>“Leads </a:t>
            </a:r>
            <a:br>
              <a:rPr lang="en-AU" sz="7000" dirty="0">
                <a:solidFill>
                  <a:srgbClr val="00B0F0"/>
                </a:solidFill>
                <a:latin typeface="QLD" panose="00000400000000000000" pitchFamily="2" charset="0"/>
              </a:rPr>
            </a:br>
            <a:r>
              <a:rPr lang="en-AU" sz="7000" dirty="0">
                <a:solidFill>
                  <a:srgbClr val="00B0F0"/>
                </a:solidFill>
                <a:latin typeface="QLD" panose="00000400000000000000" pitchFamily="2" charset="0"/>
              </a:rPr>
              <a:t>the pack”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9755" y="3802283"/>
            <a:ext cx="3401062" cy="1912721"/>
          </a:xfrm>
        </p:spPr>
        <p:txBody>
          <a:bodyPr anchor="ctr">
            <a:noAutofit/>
          </a:bodyPr>
          <a:lstStyle/>
          <a:p>
            <a:r>
              <a:rPr lang="en-AU" sz="4000" dirty="0">
                <a:solidFill>
                  <a:srgbClr val="FFFF00"/>
                </a:solidFill>
                <a:latin typeface="QLD" panose="00000400000000000000" pitchFamily="2" charset="0"/>
              </a:rPr>
              <a:t>To be the leader of a group.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4371834" y="4939389"/>
            <a:ext cx="6385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QLD" panose="00000400000000000000" pitchFamily="2" charset="0"/>
              </a:rPr>
              <a:t>I wanted to </a:t>
            </a:r>
            <a:r>
              <a:rPr lang="en-AU" sz="4000" dirty="0">
                <a:solidFill>
                  <a:srgbClr val="00B0F0"/>
                </a:solidFill>
                <a:latin typeface="QLD" panose="00000400000000000000" pitchFamily="2" charset="0"/>
              </a:rPr>
              <a:t>“lead the pack” </a:t>
            </a:r>
            <a:r>
              <a:rPr lang="en-AU" sz="4000" dirty="0">
                <a:latin typeface="QLD" panose="00000400000000000000" pitchFamily="2" charset="0"/>
              </a:rPr>
              <a:t>on our trek up the mountain.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Association</a:t>
            </a:r>
          </a:p>
          <a:p>
            <a:r>
              <a:rPr lang="en-AU" sz="2400" dirty="0">
                <a:latin typeface="QLD" panose="00000400000000000000" pitchFamily="2" charset="0"/>
              </a:rPr>
              <a:t>Shine</a:t>
            </a:r>
          </a:p>
          <a:p>
            <a:r>
              <a:rPr lang="en-AU" sz="2400" dirty="0">
                <a:latin typeface="QLD" panose="00000400000000000000" pitchFamily="2" charset="0"/>
              </a:rPr>
              <a:t>Lead</a:t>
            </a:r>
          </a:p>
          <a:p>
            <a:r>
              <a:rPr lang="en-AU" sz="2400" dirty="0">
                <a:latin typeface="QLD" panose="00000400000000000000" pitchFamily="2" charset="0"/>
              </a:rPr>
              <a:t>In charge</a:t>
            </a:r>
          </a:p>
        </p:txBody>
      </p:sp>
      <p:pic>
        <p:nvPicPr>
          <p:cNvPr id="4098" name="Picture 2" descr="257 Men Climbing Mountain Summit Teamwork Photos - Free &amp;amp; Royalty-Free  Stock Photos from Dreamstime">
            <a:extLst>
              <a:ext uri="{FF2B5EF4-FFF2-40B4-BE49-F238E27FC236}">
                <a16:creationId xmlns:a16="http://schemas.microsoft.com/office/drawing/2014/main" id="{2834B6DB-CCF6-4092-ABD9-A296E557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34" y="1722761"/>
            <a:ext cx="5314456" cy="3035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99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3F5A-0499-4EE9-86D9-C54D6747F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375" y="94387"/>
            <a:ext cx="5889752" cy="1502919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00B0F0"/>
                </a:solidFill>
                <a:latin typeface="Kristen ITC" panose="03050502040202030202" pitchFamily="66" charset="0"/>
              </a:rPr>
              <a:t>Pip!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B9F42-31E2-47B4-9658-C8F40005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47" y="1597306"/>
            <a:ext cx="6049380" cy="5260694"/>
          </a:xfrm>
        </p:spPr>
        <p:txBody>
          <a:bodyPr>
            <a:normAutofit lnSpcReduction="10000"/>
          </a:bodyPr>
          <a:lstStyle/>
          <a:p>
            <a:r>
              <a:rPr lang="en-AU" sz="3500" dirty="0">
                <a:solidFill>
                  <a:srgbClr val="92D050"/>
                </a:solidFill>
                <a:latin typeface="QLD" panose="00000400000000000000" pitchFamily="2" charset="0"/>
              </a:rPr>
              <a:t>Let’s watch the film!</a:t>
            </a:r>
          </a:p>
          <a:p>
            <a:r>
              <a:rPr lang="en-AU" sz="2200" dirty="0"/>
              <a:t>Click on the link below: </a:t>
            </a:r>
            <a:r>
              <a:rPr lang="en-AU" sz="2200" dirty="0">
                <a:hlinkClick r:id="rId2"/>
              </a:rPr>
              <a:t>https://www.youtube.com/watch?v=07d2dXHYb94</a:t>
            </a:r>
            <a:endParaRPr lang="en-AU" sz="2200" dirty="0"/>
          </a:p>
          <a:p>
            <a:endParaRPr lang="en-AU" sz="3500" dirty="0">
              <a:solidFill>
                <a:srgbClr val="92D050"/>
              </a:solidFill>
              <a:latin typeface="QLD" panose="00000400000000000000" pitchFamily="2" charset="0"/>
            </a:endParaRPr>
          </a:p>
          <a:p>
            <a:r>
              <a:rPr lang="en-AU" sz="3200" cap="none" dirty="0">
                <a:solidFill>
                  <a:schemeClr val="tx1"/>
                </a:solidFill>
                <a:latin typeface="QLD" panose="00000400000000000000" pitchFamily="2" charset="0"/>
              </a:rPr>
              <a:t>Put your hands on your head when you see the word: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cap="none" dirty="0">
                <a:solidFill>
                  <a:srgbClr val="FFFF00"/>
                </a:solidFill>
                <a:latin typeface="QLD" panose="00000400000000000000" pitchFamily="2" charset="0"/>
              </a:rPr>
              <a:t>Inspire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cap="none" dirty="0">
                <a:solidFill>
                  <a:srgbClr val="FFFF00"/>
                </a:solidFill>
                <a:latin typeface="QLD" panose="00000400000000000000" pitchFamily="2" charset="0"/>
              </a:rPr>
              <a:t>Canine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cap="none" dirty="0">
                <a:solidFill>
                  <a:srgbClr val="FFFF00"/>
                </a:solidFill>
                <a:latin typeface="QLD" panose="00000400000000000000" pitchFamily="2" charset="0"/>
              </a:rPr>
              <a:t>‘Leads the pack’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cap="none" dirty="0">
              <a:solidFill>
                <a:srgbClr val="FFFF00"/>
              </a:solidFill>
              <a:latin typeface="QLD" panose="000004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cap="none" dirty="0">
              <a:solidFill>
                <a:schemeClr val="tx1"/>
              </a:solidFill>
              <a:latin typeface="QLD" panose="00000400000000000000" pitchFamily="2" charset="0"/>
            </a:endParaRPr>
          </a:p>
          <a:p>
            <a:endParaRPr lang="en-AU" sz="3500" dirty="0">
              <a:solidFill>
                <a:srgbClr val="00B0F0"/>
              </a:solidFill>
              <a:latin typeface="QLD" panose="00000400000000000000" pitchFamily="2" charset="0"/>
            </a:endParaRPr>
          </a:p>
        </p:txBody>
      </p:sp>
      <p:pic>
        <p:nvPicPr>
          <p:cNvPr id="5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E01DF08-CE14-42FA-803C-2E951533B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r="27113"/>
          <a:stretch/>
        </p:blipFill>
        <p:spPr bwMode="auto">
          <a:xfrm>
            <a:off x="6295857" y="0"/>
            <a:ext cx="589614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06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EF3281-F82C-46EF-A8A4-E498A0C716E1}"/>
              </a:ext>
            </a:extLst>
          </p:cNvPr>
          <p:cNvSpPr txBox="1"/>
          <p:nvPr/>
        </p:nvSpPr>
        <p:spPr>
          <a:xfrm>
            <a:off x="1887583" y="1313560"/>
            <a:ext cx="802668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AU" sz="4800" b="0" i="0" u="sng" dirty="0">
                <a:solidFill>
                  <a:srgbClr val="FFFF00"/>
                </a:solidFill>
                <a:effectLst/>
                <a:latin typeface="QLD" panose="00000400000000000000" pitchFamily="2" charset="0"/>
              </a:rPr>
              <a:t>Learning Intention</a:t>
            </a:r>
            <a:r>
              <a:rPr lang="en-AU" sz="4800" b="0" i="0" u="none" strike="noStrike" dirty="0">
                <a:solidFill>
                  <a:srgbClr val="FFFF00"/>
                </a:solidFill>
                <a:effectLst/>
                <a:latin typeface="QLD" panose="00000400000000000000" pitchFamily="2" charset="0"/>
              </a:rPr>
              <a:t>: </a:t>
            </a:r>
          </a:p>
          <a:p>
            <a:pPr algn="ctr" rtl="0" fontAlgn="base"/>
            <a:r>
              <a:rPr lang="en-AU" sz="4800" b="0" i="0" u="none" strike="noStrike" dirty="0">
                <a:effectLst/>
                <a:latin typeface="QLD" panose="00000400000000000000" pitchFamily="2" charset="0"/>
              </a:rPr>
              <a:t>I will listen for a particular purpose.</a:t>
            </a:r>
            <a:r>
              <a:rPr lang="en-AU" sz="4800" b="0" i="0" dirty="0">
                <a:effectLst/>
                <a:latin typeface="QLD" panose="00000400000000000000" pitchFamily="2" charset="0"/>
              </a:rPr>
              <a:t>​</a:t>
            </a:r>
          </a:p>
          <a:p>
            <a:pPr algn="ctr" rtl="0" fontAlgn="base"/>
            <a:r>
              <a:rPr lang="en-AU" sz="4800" b="0" i="0" dirty="0">
                <a:effectLst/>
                <a:latin typeface="QLD" panose="00000400000000000000" pitchFamily="2" charset="0"/>
              </a:rPr>
              <a:t>​</a:t>
            </a:r>
          </a:p>
          <a:p>
            <a:pPr algn="ctr" rtl="0" fontAlgn="base"/>
            <a:r>
              <a:rPr lang="en-GB" sz="4800" b="0" i="0" u="sng" dirty="0">
                <a:solidFill>
                  <a:srgbClr val="FFFF00"/>
                </a:solidFill>
                <a:effectLst/>
                <a:latin typeface="QLD" panose="00000400000000000000" pitchFamily="2" charset="0"/>
              </a:rPr>
              <a:t>Success criteria</a:t>
            </a:r>
            <a:r>
              <a:rPr lang="en-GB" sz="4800" b="0" i="0" u="none" strike="noStrike" dirty="0">
                <a:solidFill>
                  <a:srgbClr val="FFFF00"/>
                </a:solidFill>
                <a:effectLst/>
                <a:latin typeface="QLD" panose="00000400000000000000" pitchFamily="2" charset="0"/>
              </a:rPr>
              <a:t>: </a:t>
            </a:r>
          </a:p>
          <a:p>
            <a:pPr algn="ctr" rtl="0" fontAlgn="base"/>
            <a:r>
              <a:rPr lang="en-AU" sz="4800" b="0" i="0" u="none" strike="noStrike" dirty="0">
                <a:effectLst/>
                <a:latin typeface="QLD" panose="00000400000000000000" pitchFamily="2" charset="0"/>
              </a:rPr>
              <a:t>I can listen to the story and answer questions about what I saw.</a:t>
            </a:r>
            <a:r>
              <a:rPr lang="en-GB" sz="4800" b="0" i="0" u="none" strike="noStrike" dirty="0">
                <a:effectLst/>
                <a:latin typeface="QLD" panose="00000400000000000000" pitchFamily="2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QLD" panose="000004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AU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AU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0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C583-8150-470D-B29E-A922E401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rgbClr val="FFC000"/>
                </a:solidFill>
              </a:rPr>
              <a:t>Discussion question with an adult.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FE8C6-0DF2-46E9-90EE-80A37982E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134" y="2014588"/>
            <a:ext cx="4396338" cy="2487963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/>
                </a:solidFill>
                <a:latin typeface="QLD" panose="00000400000000000000" pitchFamily="2" charset="0"/>
              </a:rPr>
              <a:t>What is the setting of the story? 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8209F-0997-464D-B2AC-373CBD9DE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023" y="2840560"/>
            <a:ext cx="4396339" cy="37417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/>
                </a:solidFill>
                <a:latin typeface="QLD" panose="00000400000000000000" pitchFamily="2" charset="0"/>
              </a:rPr>
              <a:t>How do you think Pip would have been feeling arriving on his first day?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C0E45-F914-4E82-BCB3-17CE02F7B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4252" y="2175930"/>
            <a:ext cx="4396339" cy="576262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251691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C583-8150-470D-B29E-A922E401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rgbClr val="FFC000"/>
                </a:solidFill>
              </a:rPr>
              <a:t>Discussion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FE8C6-0DF2-46E9-90EE-80A37982E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0AB0-1C21-4343-AD84-3F1022C900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/>
                </a:solidFill>
                <a:latin typeface="QLD" panose="00000400000000000000" pitchFamily="2" charset="0"/>
              </a:rPr>
              <a:t>Who was the main character?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C0E45-F914-4E82-BCB3-17CE02F7B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8209F-0997-464D-B2AC-373CBD9DED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/>
                </a:solidFill>
                <a:latin typeface="QLD" panose="00000400000000000000" pitchFamily="2" charset="0"/>
              </a:rPr>
              <a:t>What problem did </a:t>
            </a:r>
            <a:r>
              <a:rPr lang="en-AU" sz="4000" dirty="0">
                <a:latin typeface="QLD" panose="00000400000000000000" pitchFamily="2" charset="0"/>
              </a:rPr>
              <a:t>he</a:t>
            </a:r>
            <a:r>
              <a:rPr lang="en-AU" sz="4000" dirty="0">
                <a:solidFill>
                  <a:schemeClr val="tx1"/>
                </a:solidFill>
                <a:latin typeface="QLD" panose="00000400000000000000" pitchFamily="2" charset="0"/>
              </a:rPr>
              <a:t> face?</a:t>
            </a:r>
          </a:p>
        </p:txBody>
      </p:sp>
    </p:spTree>
    <p:extLst>
      <p:ext uri="{BB962C8B-B14F-4D97-AF65-F5344CB8AC3E}">
        <p14:creationId xmlns:p14="http://schemas.microsoft.com/office/powerpoint/2010/main" val="2262425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8159D8737C74FAAEBD653D0C75A09" ma:contentTypeVersion="19" ma:contentTypeDescription="Create a new document." ma:contentTypeScope="" ma:versionID="b99673aacfc8f683c850feba2a74bae5">
  <xsd:schema xmlns:xsd="http://www.w3.org/2001/XMLSchema" xmlns:xs="http://www.w3.org/2001/XMLSchema" xmlns:p="http://schemas.microsoft.com/office/2006/metadata/properties" xmlns:ns2="44a657ad-2009-4ddb-996c-8c1c53e2565d" xmlns:ns3="1ce73bae-0f68-461e-b5f3-bd4d18105a65" targetNamespace="http://schemas.microsoft.com/office/2006/metadata/properties" ma:root="true" ma:fieldsID="5251d14d7a3e1af4bf73880a112df1e8" ns2:_="" ns3:_="">
    <xsd:import namespace="44a657ad-2009-4ddb-996c-8c1c53e2565d"/>
    <xsd:import namespace="1ce73bae-0f68-461e-b5f3-bd4d18105a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657ad-2009-4ddb-996c-8c1c53e256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73bae-0f68-461e-b5f3-bd4d18105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D575B5-8F2D-4E12-A57A-6E654AE9C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657ad-2009-4ddb-996c-8c1c53e2565d"/>
    <ds:schemaRef ds:uri="1ce73bae-0f68-461e-b5f3-bd4d18105a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13B2A2-3416-4D7B-9EE8-4012F3AEEB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202A14-DDFA-4A64-9C91-AF2F161D715F}">
  <ds:schemaRefs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ce73bae-0f68-461e-b5f3-bd4d18105a65"/>
    <ds:schemaRef ds:uri="44a657ad-2009-4ddb-996c-8c1c53e256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1947</TotalTime>
  <Words>1209</Words>
  <Application>Microsoft Office PowerPoint</Application>
  <PresentationFormat>Widescreen</PresentationFormat>
  <Paragraphs>206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Century Gothic</vt:lpstr>
      <vt:lpstr>Kristen ITC</vt:lpstr>
      <vt:lpstr>QBeginners</vt:lpstr>
      <vt:lpstr>QLD</vt:lpstr>
      <vt:lpstr>Segoe UI</vt:lpstr>
      <vt:lpstr>Wingdings 3</vt:lpstr>
      <vt:lpstr>Ion</vt:lpstr>
      <vt:lpstr>PIP!</vt:lpstr>
      <vt:lpstr>Today you are going to watch a short film called ‘PIP’.</vt:lpstr>
      <vt:lpstr>inspire</vt:lpstr>
      <vt:lpstr>canine</vt:lpstr>
      <vt:lpstr>“Leads  the pack”</vt:lpstr>
      <vt:lpstr>Pip!</vt:lpstr>
      <vt:lpstr>PowerPoint Presentation</vt:lpstr>
      <vt:lpstr>Discussion question with an adult.</vt:lpstr>
      <vt:lpstr>Discussion questions</vt:lpstr>
      <vt:lpstr>Discussion questions</vt:lpstr>
      <vt:lpstr>Discussion questions</vt:lpstr>
      <vt:lpstr>Discussion questions</vt:lpstr>
      <vt:lpstr>Discussion questions</vt:lpstr>
      <vt:lpstr>PIP!</vt:lpstr>
      <vt:lpstr>You are going to watch the short film called ‘PIP’ again today.</vt:lpstr>
      <vt:lpstr>inspire</vt:lpstr>
      <vt:lpstr>canine</vt:lpstr>
      <vt:lpstr>“Leads  the pack”</vt:lpstr>
      <vt:lpstr>Pip!</vt:lpstr>
      <vt:lpstr>PowerPoint Presentation</vt:lpstr>
      <vt:lpstr>STRUCTURE of the Story</vt:lpstr>
      <vt:lpstr>PIP!</vt:lpstr>
      <vt:lpstr>You are going to watch the short film called ‘PIP’ again today.</vt:lpstr>
      <vt:lpstr>inspire</vt:lpstr>
      <vt:lpstr>canine</vt:lpstr>
      <vt:lpstr>“Leads  the pack”</vt:lpstr>
      <vt:lpstr>Pip!</vt:lpstr>
      <vt:lpstr>Learning Intention: I will use my knowledge of punctuation to create a sentence.  </vt:lpstr>
      <vt:lpstr>GRAMMAR Unjumble the sentences so that they make sense.</vt:lpstr>
      <vt:lpstr>GRAMMAR Unjumble the sentences so that they make sense.</vt:lpstr>
      <vt:lpstr>GRAMMAR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 Collector</dc:title>
  <dc:creator>Laura Sundqvist</dc:creator>
  <cp:lastModifiedBy>Elizabeth Cook</cp:lastModifiedBy>
  <cp:revision>200</cp:revision>
  <dcterms:created xsi:type="dcterms:W3CDTF">2020-12-21T11:19:11Z</dcterms:created>
  <dcterms:modified xsi:type="dcterms:W3CDTF">2021-08-01T08:15:08Z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0x0101002828159D8737C74FAAEBD653D0C75A09</vt:lpwstr>
  </property>
</Properties>
</file>