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7D"/>
    <a:srgbClr val="E7BA69"/>
    <a:srgbClr val="B6B691"/>
    <a:srgbClr val="9E443C"/>
    <a:srgbClr val="576042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88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-3---4-festivals-and-celebrations/august-events-festivals-celebrations-and-events-topics-3-4-australia/australian-resources-3-4-festivals-and-celebrations-saint-mary-mackillop-feast-da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33030907-99FB-4F31-B1FE-0E58CF79A94E}"/>
              </a:ext>
            </a:extLst>
          </p:cNvPr>
          <p:cNvSpPr/>
          <p:nvPr/>
        </p:nvSpPr>
        <p:spPr>
          <a:xfrm>
            <a:off x="3942826" y="5452844"/>
            <a:ext cx="1166069" cy="796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886AC-BAC7-4C27-B6CD-9727E596E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63385"/>
            <a:ext cx="4437776" cy="58946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911AE3-E4E0-45C7-9853-6FE22934984D}"/>
              </a:ext>
            </a:extLst>
          </p:cNvPr>
          <p:cNvSpPr/>
          <p:nvPr/>
        </p:nvSpPr>
        <p:spPr>
          <a:xfrm>
            <a:off x="3276600" y="1612666"/>
            <a:ext cx="532765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Mary suffered a severe stroke in 1902 and was confined to a wheelchair. Her health continued to deteriorate and Mary MacKillop passed away on 8</a:t>
            </a:r>
            <a:r>
              <a:rPr lang="en-GB" baseline="30000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th</a:t>
            </a: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August 1909.</a:t>
            </a:r>
            <a:endParaRPr lang="en-GB" dirty="0">
              <a:latin typeface="Twinkl" pitchFamily="2" charset="0"/>
              <a:ea typeface="Roboto"/>
              <a:cs typeface="Roboto"/>
              <a:sym typeface="Roboto"/>
            </a:endParaRP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Pope John Paul II declared that she could become Australia’s first saint on January 9</a:t>
            </a:r>
            <a:r>
              <a:rPr lang="en-GB" baseline="30000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th</a:t>
            </a: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, 1995.</a:t>
            </a:r>
          </a:p>
        </p:txBody>
      </p:sp>
    </p:spTree>
    <p:extLst>
      <p:ext uri="{BB962C8B-B14F-4D97-AF65-F5344CB8AC3E}">
        <p14:creationId xmlns:p14="http://schemas.microsoft.com/office/powerpoint/2010/main" val="407067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34C1B15-752A-4CB7-814E-2320E6C3976D}"/>
              </a:ext>
            </a:extLst>
          </p:cNvPr>
          <p:cNvGrpSpPr/>
          <p:nvPr/>
        </p:nvGrpSpPr>
        <p:grpSpPr>
          <a:xfrm>
            <a:off x="0" y="1737954"/>
            <a:ext cx="8388350" cy="3195419"/>
            <a:chOff x="0" y="736600"/>
            <a:chExt cx="8388350" cy="3195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32DE79-FD33-476B-B6FC-891EB625EA3F}"/>
                </a:ext>
              </a:extLst>
            </p:cNvPr>
            <p:cNvGrpSpPr/>
            <p:nvPr/>
          </p:nvGrpSpPr>
          <p:grpSpPr>
            <a:xfrm>
              <a:off x="0" y="736600"/>
              <a:ext cx="8388350" cy="3195419"/>
              <a:chOff x="0" y="736600"/>
              <a:chExt cx="8388350" cy="319541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6ED094-9586-4163-AFD1-64E9FECA0768}"/>
                  </a:ext>
                </a:extLst>
              </p:cNvPr>
              <p:cNvSpPr/>
              <p:nvPr/>
            </p:nvSpPr>
            <p:spPr>
              <a:xfrm>
                <a:off x="0" y="736600"/>
                <a:ext cx="6850164" cy="1560352"/>
              </a:xfrm>
              <a:prstGeom prst="rect">
                <a:avLst/>
              </a:prstGeom>
              <a:solidFill>
                <a:srgbClr val="003F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8EC37FF-95CB-4A3C-B193-25069893E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8" t="-2614" r="4344" b="2614"/>
              <a:stretch/>
            </p:blipFill>
            <p:spPr>
              <a:xfrm>
                <a:off x="5262728" y="765175"/>
                <a:ext cx="3125622" cy="3166844"/>
              </a:xfrm>
              <a:prstGeom prst="ellipse">
                <a:avLst/>
              </a:prstGeom>
              <a:solidFill>
                <a:srgbClr val="003F7D"/>
              </a:solidFill>
              <a:ln w="28575">
                <a:solidFill>
                  <a:srgbClr val="003F7D"/>
                </a:solidFill>
              </a:ln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D2F16F-6DD4-48C1-AD03-D5F74F707E89}"/>
                </a:ext>
              </a:extLst>
            </p:cNvPr>
            <p:cNvSpPr/>
            <p:nvPr/>
          </p:nvSpPr>
          <p:spPr>
            <a:xfrm>
              <a:off x="462810" y="1193610"/>
              <a:ext cx="50571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winkl" pitchFamily="2" charset="0"/>
                  <a:ea typeface="Roboto"/>
                  <a:cs typeface="Roboto"/>
                  <a:sym typeface="Roboto"/>
                </a:rPr>
                <a:t>On 15</a:t>
              </a:r>
              <a:r>
                <a:rPr lang="en-US" baseline="30000" dirty="0">
                  <a:solidFill>
                    <a:schemeClr val="bg1"/>
                  </a:solidFill>
                  <a:latin typeface="Twinkl" pitchFamily="2" charset="0"/>
                  <a:ea typeface="Roboto"/>
                  <a:cs typeface="Roboto"/>
                  <a:sym typeface="Roboto"/>
                </a:rPr>
                <a:t>th </a:t>
              </a:r>
              <a:r>
                <a:rPr lang="en-US" dirty="0">
                  <a:solidFill>
                    <a:schemeClr val="bg1"/>
                  </a:solidFill>
                  <a:latin typeface="Twinkl" pitchFamily="2" charset="0"/>
                  <a:ea typeface="Roboto"/>
                  <a:cs typeface="Roboto"/>
                  <a:sym typeface="Roboto"/>
                </a:rPr>
                <a:t>January 1842, Mary Helen MacKillop was born in Fitzroy, Melbourne, Victoria.</a:t>
              </a:r>
              <a:endParaRPr lang="en-GB" dirty="0">
                <a:solidFill>
                  <a:schemeClr val="bg1"/>
                </a:solidFill>
                <a:latin typeface="Twinkl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592AB69-D515-47BE-82D4-2BC476E4DD06}"/>
              </a:ext>
            </a:extLst>
          </p:cNvPr>
          <p:cNvSpPr/>
          <p:nvPr/>
        </p:nvSpPr>
        <p:spPr>
          <a:xfrm>
            <a:off x="755650" y="3726741"/>
            <a:ext cx="476430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Mary MacKillop’s parents were </a:t>
            </a:r>
            <a:b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</a:b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Flora MacKillop (nee MacDonald) 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and Alexander MacKillop.</a:t>
            </a:r>
            <a:r>
              <a:rPr lang="en-GB" dirty="0">
                <a:latin typeface="Twinkl" pitchFamily="2" charset="0"/>
                <a:ea typeface="Roboto"/>
                <a:cs typeface="Roboto"/>
                <a:sym typeface="Roboto"/>
              </a:rPr>
              <a:t> </a:t>
            </a:r>
          </a:p>
          <a:p>
            <a:pPr lvl="0">
              <a:lnSpc>
                <a:spcPct val="80000"/>
              </a:lnSpc>
              <a:buClr>
                <a:schemeClr val="dk1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She spent most of her childhood in Victoria.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101;p15">
            <a:extLst>
              <a:ext uri="{FF2B5EF4-FFF2-40B4-BE49-F238E27FC236}">
                <a16:creationId xmlns:a16="http://schemas.microsoft.com/office/drawing/2014/main" id="{029328D5-87CA-443B-9C89-2AFBBE7E6E76}"/>
              </a:ext>
            </a:extLst>
          </p:cNvPr>
          <p:cNvCxnSpPr/>
          <p:nvPr/>
        </p:nvCxnSpPr>
        <p:spPr>
          <a:xfrm>
            <a:off x="1019838" y="2780523"/>
            <a:ext cx="7004957" cy="6638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102;p15">
            <a:extLst>
              <a:ext uri="{FF2B5EF4-FFF2-40B4-BE49-F238E27FC236}">
                <a16:creationId xmlns:a16="http://schemas.microsoft.com/office/drawing/2014/main" id="{BCD2BE33-B58C-4A84-91F8-EF2B80187EB6}"/>
              </a:ext>
            </a:extLst>
          </p:cNvPr>
          <p:cNvCxnSpPr/>
          <p:nvPr/>
        </p:nvCxnSpPr>
        <p:spPr>
          <a:xfrm>
            <a:off x="1019837" y="2787159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" name="Google Shape;103;p15">
            <a:extLst>
              <a:ext uri="{FF2B5EF4-FFF2-40B4-BE49-F238E27FC236}">
                <a16:creationId xmlns:a16="http://schemas.microsoft.com/office/drawing/2014/main" id="{7D2C096E-52BA-489D-93EF-AE51450C7B0F}"/>
              </a:ext>
            </a:extLst>
          </p:cNvPr>
          <p:cNvCxnSpPr/>
          <p:nvPr/>
        </p:nvCxnSpPr>
        <p:spPr>
          <a:xfrm>
            <a:off x="2015879" y="2787159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" name="Google Shape;104;p15">
            <a:extLst>
              <a:ext uri="{FF2B5EF4-FFF2-40B4-BE49-F238E27FC236}">
                <a16:creationId xmlns:a16="http://schemas.microsoft.com/office/drawing/2014/main" id="{566CC186-3CF2-4303-8708-8367748F31CF}"/>
              </a:ext>
            </a:extLst>
          </p:cNvPr>
          <p:cNvCxnSpPr/>
          <p:nvPr/>
        </p:nvCxnSpPr>
        <p:spPr>
          <a:xfrm>
            <a:off x="3073971" y="2773887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105;p15">
            <a:extLst>
              <a:ext uri="{FF2B5EF4-FFF2-40B4-BE49-F238E27FC236}">
                <a16:creationId xmlns:a16="http://schemas.microsoft.com/office/drawing/2014/main" id="{1575B95F-7E6C-44BA-A2B6-6BFDB9D1060C}"/>
              </a:ext>
            </a:extLst>
          </p:cNvPr>
          <p:cNvCxnSpPr/>
          <p:nvPr/>
        </p:nvCxnSpPr>
        <p:spPr>
          <a:xfrm>
            <a:off x="4122266" y="2780523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06;p15">
            <a:extLst>
              <a:ext uri="{FF2B5EF4-FFF2-40B4-BE49-F238E27FC236}">
                <a16:creationId xmlns:a16="http://schemas.microsoft.com/office/drawing/2014/main" id="{8AC136E3-CA8B-4EAA-A457-130E61E7C4A3}"/>
              </a:ext>
            </a:extLst>
          </p:cNvPr>
          <p:cNvCxnSpPr/>
          <p:nvPr/>
        </p:nvCxnSpPr>
        <p:spPr>
          <a:xfrm>
            <a:off x="8024795" y="2787160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107;p15">
            <a:extLst>
              <a:ext uri="{FF2B5EF4-FFF2-40B4-BE49-F238E27FC236}">
                <a16:creationId xmlns:a16="http://schemas.microsoft.com/office/drawing/2014/main" id="{EC61CCFC-7DE0-40DF-80BD-160285B6E827}"/>
              </a:ext>
            </a:extLst>
          </p:cNvPr>
          <p:cNvCxnSpPr/>
          <p:nvPr/>
        </p:nvCxnSpPr>
        <p:spPr>
          <a:xfrm>
            <a:off x="7081003" y="2787159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108;p15">
            <a:extLst>
              <a:ext uri="{FF2B5EF4-FFF2-40B4-BE49-F238E27FC236}">
                <a16:creationId xmlns:a16="http://schemas.microsoft.com/office/drawing/2014/main" id="{14D53CAD-9881-470B-8CC1-A6863EDE76C2}"/>
              </a:ext>
            </a:extLst>
          </p:cNvPr>
          <p:cNvCxnSpPr/>
          <p:nvPr/>
        </p:nvCxnSpPr>
        <p:spPr>
          <a:xfrm>
            <a:off x="6111086" y="2787159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109;p15">
            <a:extLst>
              <a:ext uri="{FF2B5EF4-FFF2-40B4-BE49-F238E27FC236}">
                <a16:creationId xmlns:a16="http://schemas.microsoft.com/office/drawing/2014/main" id="{1745E34C-498B-4B35-961C-64BC50BAF485}"/>
              </a:ext>
            </a:extLst>
          </p:cNvPr>
          <p:cNvCxnSpPr/>
          <p:nvPr/>
        </p:nvCxnSpPr>
        <p:spPr>
          <a:xfrm>
            <a:off x="5121575" y="2800118"/>
            <a:ext cx="0" cy="564356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" name="Google Shape;110;p15">
            <a:extLst>
              <a:ext uri="{FF2B5EF4-FFF2-40B4-BE49-F238E27FC236}">
                <a16:creationId xmlns:a16="http://schemas.microsoft.com/office/drawing/2014/main" id="{1F356602-8204-4647-B7DE-AE6C7712E60B}"/>
              </a:ext>
            </a:extLst>
          </p:cNvPr>
          <p:cNvSpPr txBox="1"/>
          <p:nvPr/>
        </p:nvSpPr>
        <p:spPr>
          <a:xfrm>
            <a:off x="539750" y="3358151"/>
            <a:ext cx="96937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Mary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1842-1909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1;p15">
            <a:extLst>
              <a:ext uri="{FF2B5EF4-FFF2-40B4-BE49-F238E27FC236}">
                <a16:creationId xmlns:a16="http://schemas.microsoft.com/office/drawing/2014/main" id="{780889F4-B6DB-4313-BB5F-B6C5C6BC907B}"/>
              </a:ext>
            </a:extLst>
          </p:cNvPr>
          <p:cNvSpPr txBox="1"/>
          <p:nvPr/>
        </p:nvSpPr>
        <p:spPr>
          <a:xfrm>
            <a:off x="1595375" y="3374213"/>
            <a:ext cx="8915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Margaret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1843-1872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2;p15">
            <a:extLst>
              <a:ext uri="{FF2B5EF4-FFF2-40B4-BE49-F238E27FC236}">
                <a16:creationId xmlns:a16="http://schemas.microsoft.com/office/drawing/2014/main" id="{092D7234-1B24-49F4-8FD0-D7B602C3B913}"/>
              </a:ext>
            </a:extLst>
          </p:cNvPr>
          <p:cNvSpPr txBox="1"/>
          <p:nvPr/>
        </p:nvSpPr>
        <p:spPr>
          <a:xfrm>
            <a:off x="2617396" y="3357911"/>
            <a:ext cx="8915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John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1845-1867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13;p15">
            <a:extLst>
              <a:ext uri="{FF2B5EF4-FFF2-40B4-BE49-F238E27FC236}">
                <a16:creationId xmlns:a16="http://schemas.microsoft.com/office/drawing/2014/main" id="{2FD6F144-FD74-48E6-AAB1-D1F9B5B52FA9}"/>
              </a:ext>
            </a:extLst>
          </p:cNvPr>
          <p:cNvSpPr txBox="1"/>
          <p:nvPr/>
        </p:nvSpPr>
        <p:spPr>
          <a:xfrm>
            <a:off x="4709192" y="3364474"/>
            <a:ext cx="91417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Annie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1848-1929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4;p15">
            <a:extLst>
              <a:ext uri="{FF2B5EF4-FFF2-40B4-BE49-F238E27FC236}">
                <a16:creationId xmlns:a16="http://schemas.microsoft.com/office/drawing/2014/main" id="{0A8C023F-1841-4CE9-8F7E-CE86F7C8DE38}"/>
              </a:ext>
            </a:extLst>
          </p:cNvPr>
          <p:cNvSpPr txBox="1"/>
          <p:nvPr/>
        </p:nvSpPr>
        <p:spPr>
          <a:xfrm>
            <a:off x="5592570" y="3382818"/>
            <a:ext cx="1094103" cy="106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Alexandrina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1850-1882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5;p15">
            <a:extLst>
              <a:ext uri="{FF2B5EF4-FFF2-40B4-BE49-F238E27FC236}">
                <a16:creationId xmlns:a16="http://schemas.microsoft.com/office/drawing/2014/main" id="{C822FD54-445F-4572-B482-0F23866C242E}"/>
              </a:ext>
            </a:extLst>
          </p:cNvPr>
          <p:cNvSpPr txBox="1"/>
          <p:nvPr/>
        </p:nvSpPr>
        <p:spPr>
          <a:xfrm>
            <a:off x="6656358" y="3382820"/>
            <a:ext cx="89154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Donald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1853-1925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16;p15">
            <a:extLst>
              <a:ext uri="{FF2B5EF4-FFF2-40B4-BE49-F238E27FC236}">
                <a16:creationId xmlns:a16="http://schemas.microsoft.com/office/drawing/2014/main" id="{60380164-26FD-4728-88B2-2548AF42BA81}"/>
              </a:ext>
            </a:extLst>
          </p:cNvPr>
          <p:cNvSpPr txBox="1"/>
          <p:nvPr/>
        </p:nvSpPr>
        <p:spPr>
          <a:xfrm>
            <a:off x="3653568" y="3382819"/>
            <a:ext cx="9489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 err="1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Alick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1847-1848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17;p15">
            <a:extLst>
              <a:ext uri="{FF2B5EF4-FFF2-40B4-BE49-F238E27FC236}">
                <a16:creationId xmlns:a16="http://schemas.microsoft.com/office/drawing/2014/main" id="{AA4F77B6-9A03-4A23-B199-357EFA3BA36D}"/>
              </a:ext>
            </a:extLst>
          </p:cNvPr>
          <p:cNvSpPr txBox="1"/>
          <p:nvPr/>
        </p:nvSpPr>
        <p:spPr>
          <a:xfrm>
            <a:off x="7636458" y="3382819"/>
            <a:ext cx="8915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Peter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1857-1878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47" name="Google Shape;118;p15">
            <a:extLst>
              <a:ext uri="{FF2B5EF4-FFF2-40B4-BE49-F238E27FC236}">
                <a16:creationId xmlns:a16="http://schemas.microsoft.com/office/drawing/2014/main" id="{9361C660-DC0A-4609-A893-96410CA1F383}"/>
              </a:ext>
            </a:extLst>
          </p:cNvPr>
          <p:cNvCxnSpPr/>
          <p:nvPr/>
        </p:nvCxnSpPr>
        <p:spPr>
          <a:xfrm>
            <a:off x="4602548" y="2414436"/>
            <a:ext cx="0" cy="359450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" name="Google Shape;119;p15">
            <a:extLst>
              <a:ext uri="{FF2B5EF4-FFF2-40B4-BE49-F238E27FC236}">
                <a16:creationId xmlns:a16="http://schemas.microsoft.com/office/drawing/2014/main" id="{D02E7D2D-B8D9-41A4-82D7-0E457F820B75}"/>
              </a:ext>
            </a:extLst>
          </p:cNvPr>
          <p:cNvCxnSpPr/>
          <p:nvPr/>
        </p:nvCxnSpPr>
        <p:spPr>
          <a:xfrm>
            <a:off x="3543952" y="2414437"/>
            <a:ext cx="2117191" cy="0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" name="Google Shape;120;p15">
            <a:extLst>
              <a:ext uri="{FF2B5EF4-FFF2-40B4-BE49-F238E27FC236}">
                <a16:creationId xmlns:a16="http://schemas.microsoft.com/office/drawing/2014/main" id="{198B6D14-A804-491A-A552-B377899AAC6C}"/>
              </a:ext>
            </a:extLst>
          </p:cNvPr>
          <p:cNvCxnSpPr/>
          <p:nvPr/>
        </p:nvCxnSpPr>
        <p:spPr>
          <a:xfrm rot="10800000">
            <a:off x="3541027" y="2080109"/>
            <a:ext cx="0" cy="334328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" name="Google Shape;121;p15">
            <a:extLst>
              <a:ext uri="{FF2B5EF4-FFF2-40B4-BE49-F238E27FC236}">
                <a16:creationId xmlns:a16="http://schemas.microsoft.com/office/drawing/2014/main" id="{F6F074B7-D66E-485B-950E-8A99AF900A7E}"/>
              </a:ext>
            </a:extLst>
          </p:cNvPr>
          <p:cNvCxnSpPr/>
          <p:nvPr/>
        </p:nvCxnSpPr>
        <p:spPr>
          <a:xfrm rot="10800000">
            <a:off x="5654952" y="2080109"/>
            <a:ext cx="0" cy="334328"/>
          </a:xfrm>
          <a:prstGeom prst="straightConnector1">
            <a:avLst/>
          </a:prstGeom>
          <a:noFill/>
          <a:ln w="28575" cap="flat" cmpd="sng">
            <a:solidFill>
              <a:srgbClr val="003F7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1" name="Google Shape;122;p15">
            <a:extLst>
              <a:ext uri="{FF2B5EF4-FFF2-40B4-BE49-F238E27FC236}">
                <a16:creationId xmlns:a16="http://schemas.microsoft.com/office/drawing/2014/main" id="{E881F28A-A90E-4678-8A49-07E9F263BDFF}"/>
              </a:ext>
            </a:extLst>
          </p:cNvPr>
          <p:cNvSpPr txBox="1"/>
          <p:nvPr/>
        </p:nvSpPr>
        <p:spPr>
          <a:xfrm>
            <a:off x="2710381" y="1377230"/>
            <a:ext cx="1678515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Flora MacKillop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(MacDonald) </a:t>
            </a:r>
            <a:endParaRPr sz="1350" dirty="0">
              <a:latin typeface="Twinkl" pitchFamily="2" charset="0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1816-1886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23;p15">
            <a:extLst>
              <a:ext uri="{FF2B5EF4-FFF2-40B4-BE49-F238E27FC236}">
                <a16:creationId xmlns:a16="http://schemas.microsoft.com/office/drawing/2014/main" id="{2FA53A1C-09A6-46AB-8A94-6F4D618C3ECD}"/>
              </a:ext>
            </a:extLst>
          </p:cNvPr>
          <p:cNvSpPr txBox="1"/>
          <p:nvPr/>
        </p:nvSpPr>
        <p:spPr>
          <a:xfrm>
            <a:off x="4971706" y="1396958"/>
            <a:ext cx="1378874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Alexander MacKillop </a:t>
            </a:r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1812-1868</a:t>
            </a:r>
            <a:endParaRPr sz="1350" dirty="0">
              <a:latin typeface="Twinkl" pitchFamily="2" charset="0"/>
            </a:endParaRPr>
          </a:p>
          <a:p>
            <a:endParaRPr sz="1350" dirty="0">
              <a:solidFill>
                <a:schemeClr val="dk1"/>
              </a:solidFill>
              <a:latin typeface="Twinkl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4238E0-D448-4E43-B4A7-7083086C37B2}"/>
              </a:ext>
            </a:extLst>
          </p:cNvPr>
          <p:cNvSpPr/>
          <p:nvPr/>
        </p:nvSpPr>
        <p:spPr>
          <a:xfrm>
            <a:off x="899613" y="4598855"/>
            <a:ext cx="7488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Mary was the eldest of eight children. However, due to financial hardship, it wasn’t until 1860 that the children lived together. </a:t>
            </a:r>
            <a:b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</a:br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Most of the time they spent time living with relatives.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9C4CD-EB06-4650-AA00-3CEC30AD7352}"/>
              </a:ext>
            </a:extLst>
          </p:cNvPr>
          <p:cNvSpPr/>
          <p:nvPr/>
        </p:nvSpPr>
        <p:spPr>
          <a:xfrm>
            <a:off x="786197" y="4488089"/>
            <a:ext cx="7632700" cy="1157040"/>
          </a:xfrm>
          <a:prstGeom prst="rect">
            <a:avLst/>
          </a:prstGeom>
          <a:noFill/>
          <a:ln w="28575">
            <a:solidFill>
              <a:srgbClr val="003F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20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38E7D6-8EC7-4EA4-8025-41088C92E7A2}"/>
              </a:ext>
            </a:extLst>
          </p:cNvPr>
          <p:cNvSpPr/>
          <p:nvPr/>
        </p:nvSpPr>
        <p:spPr>
          <a:xfrm>
            <a:off x="0" y="1048624"/>
            <a:ext cx="9144000" cy="1560352"/>
          </a:xfrm>
          <a:prstGeom prst="rect">
            <a:avLst/>
          </a:prstGeom>
          <a:solidFill>
            <a:srgbClr val="576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2FE68-3F80-4A3A-89DE-4C8B7B4EB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08" y="3136172"/>
            <a:ext cx="2925406" cy="2572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E63CC-D1E2-48CE-9780-5A3F8BA8E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56" y="3371727"/>
            <a:ext cx="4521427" cy="2437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3B7A8F-E6CF-478C-93DC-14E6C9E0CF5A}"/>
              </a:ext>
            </a:extLst>
          </p:cNvPr>
          <p:cNvSpPr/>
          <p:nvPr/>
        </p:nvSpPr>
        <p:spPr>
          <a:xfrm>
            <a:off x="755650" y="1211181"/>
            <a:ext cx="7805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When Mary was sixteen, she had to start financially supporting her family by working as a clerk. </a:t>
            </a:r>
          </a:p>
          <a:p>
            <a:r>
              <a:rPr lang="en-US" dirty="0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Both Mary and her brother John were in charge of caring and providing for their mother and five younger siblings. </a:t>
            </a:r>
            <a:endParaRPr lang="en-GB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5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95B611-BE15-4960-AEB5-91FA97019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764">
            <a:off x="167119" y="3662695"/>
            <a:ext cx="3198816" cy="172458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76476CC-31A1-40EC-83E1-D5D9E0A581ED}"/>
              </a:ext>
            </a:extLst>
          </p:cNvPr>
          <p:cNvSpPr/>
          <p:nvPr/>
        </p:nvSpPr>
        <p:spPr>
          <a:xfrm flipH="1">
            <a:off x="1870745" y="4048575"/>
            <a:ext cx="7291766" cy="1197849"/>
          </a:xfrm>
          <a:prstGeom prst="homePlate">
            <a:avLst/>
          </a:prstGeom>
          <a:solidFill>
            <a:srgbClr val="B6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108000" rIns="720000" bIns="108000" rtlCol="0" anchor="ctr"/>
          <a:lstStyle/>
          <a:p>
            <a:pPr algn="r"/>
            <a:r>
              <a:rPr lang="en-US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She still needed to send money to her mother to help take care of the four youngest children back in Melbourne. 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BF824-1BE1-4022-B280-1A554011A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693">
            <a:off x="5466291" y="1068726"/>
            <a:ext cx="3010234" cy="2369891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0A3CAB-E2F4-4B98-9CC3-EBE7FD9D8645}"/>
              </a:ext>
            </a:extLst>
          </p:cNvPr>
          <p:cNvSpPr/>
          <p:nvPr/>
        </p:nvSpPr>
        <p:spPr>
          <a:xfrm>
            <a:off x="-41945" y="1565436"/>
            <a:ext cx="7382312" cy="1197849"/>
          </a:xfrm>
          <a:prstGeom prst="homePlate">
            <a:avLst/>
          </a:prstGeom>
          <a:solidFill>
            <a:srgbClr val="E7B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108000" rIns="180000" bIns="108000" rtlCol="0" anchor="ctr"/>
          <a:lstStyle/>
          <a:p>
            <a:r>
              <a:rPr lang="en-US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At the age of 18, Mary moved to </a:t>
            </a:r>
            <a:r>
              <a:rPr lang="en-US" dirty="0" err="1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Penola</a:t>
            </a:r>
            <a:r>
              <a:rPr lang="en-US" dirty="0">
                <a:solidFill>
                  <a:schemeClr val="dk1"/>
                </a:solidFill>
                <a:latin typeface="Twinkl" pitchFamily="2" charset="0"/>
                <a:ea typeface="Calibri"/>
                <a:cs typeface="Calibri"/>
                <a:sym typeface="Calibri"/>
              </a:rPr>
              <a:t> in South Australia to take on the role of governess to her Aunt Margaret and Uncle Alexander Cameron’s children.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D8F06F-D01E-4FA4-8622-A27E01281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4" y="587229"/>
            <a:ext cx="7219231" cy="56835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C3AE5A-BBD4-4FF8-94D1-C226CAE5D157}"/>
              </a:ext>
            </a:extLst>
          </p:cNvPr>
          <p:cNvSpPr/>
          <p:nvPr/>
        </p:nvSpPr>
        <p:spPr>
          <a:xfrm>
            <a:off x="2093054" y="1859826"/>
            <a:ext cx="52137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During her time in </a:t>
            </a:r>
            <a:r>
              <a:rPr lang="en-US" dirty="0" err="1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Penola</a:t>
            </a:r>
            <a:r>
              <a:rPr lang="en-US" dirty="0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, Mary educated the children in the Cameron’s household and also started conversing with Father Julian Tenison Woods, who at the time was the priest-in-charge of the </a:t>
            </a:r>
            <a:r>
              <a:rPr lang="en-US" dirty="0" err="1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Penola</a:t>
            </a:r>
            <a:r>
              <a:rPr lang="en-US" dirty="0">
                <a:solidFill>
                  <a:schemeClr val="bg1"/>
                </a:solidFill>
                <a:latin typeface="Twinkl" pitchFamily="2" charset="0"/>
                <a:ea typeface="Roboto"/>
                <a:cs typeface="Roboto"/>
                <a:sym typeface="Roboto"/>
              </a:rPr>
              <a:t> Mission. </a:t>
            </a:r>
            <a:endParaRPr lang="en-GB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A1DD68-94AB-432A-826A-B61F73082B27}"/>
              </a:ext>
            </a:extLst>
          </p:cNvPr>
          <p:cNvSpPr/>
          <p:nvPr/>
        </p:nvSpPr>
        <p:spPr>
          <a:xfrm>
            <a:off x="2827090" y="2080470"/>
            <a:ext cx="6316910" cy="2902590"/>
          </a:xfrm>
          <a:prstGeom prst="rect">
            <a:avLst/>
          </a:prstGeom>
          <a:solidFill>
            <a:srgbClr val="E7B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C0FB9-332D-446B-94AC-5A514A8E3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27" y="1333849"/>
            <a:ext cx="4828124" cy="5364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8CAC24-FFD2-4AA6-AF47-F956C2B5A19A}"/>
              </a:ext>
            </a:extLst>
          </p:cNvPr>
          <p:cNvSpPr/>
          <p:nvPr/>
        </p:nvSpPr>
        <p:spPr>
          <a:xfrm>
            <a:off x="4871221" y="2239103"/>
            <a:ext cx="38672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Father Woods needed help starting a local school. So, in 1866, Father Woods and Mary formally opened the first Saint Joseph’s School, which was situated in a disused stable. She wanted to ensure that everyone received a good education. Mary’s two sisters then travelled from Victoria to join her.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5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BE7A4E-38DC-40D8-B04F-3B3EBC055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778"/>
            <a:ext cx="476358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684D5E-E0ED-4ACF-BC42-DF68204184F1}"/>
              </a:ext>
            </a:extLst>
          </p:cNvPr>
          <p:cNvSpPr/>
          <p:nvPr/>
        </p:nvSpPr>
        <p:spPr>
          <a:xfrm>
            <a:off x="5001178" y="2014617"/>
            <a:ext cx="3603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On 19</a:t>
            </a:r>
            <a:r>
              <a:rPr lang="en-US" baseline="30000" dirty="0">
                <a:latin typeface="Twinkl" pitchFamily="2" charset="0"/>
                <a:ea typeface="Roboto"/>
                <a:cs typeface="Roboto"/>
                <a:sym typeface="Roboto"/>
              </a:rPr>
              <a:t>th</a:t>
            </a:r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 of March 1866, on the Feast of St Joseph, Mary became known as Mary, Sister of St Joseph. From that day on, the Congregation of Sisters of St Joseph commenced. </a:t>
            </a:r>
            <a:b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</a:br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Then in Adelaide on 15</a:t>
            </a:r>
            <a:r>
              <a:rPr lang="en-US" baseline="30000" dirty="0">
                <a:latin typeface="Twinkl" pitchFamily="2" charset="0"/>
                <a:ea typeface="Roboto"/>
                <a:cs typeface="Roboto"/>
                <a:sym typeface="Roboto"/>
              </a:rPr>
              <a:t>th</a:t>
            </a:r>
            <a:r>
              <a:rPr lang="en-US" dirty="0">
                <a:latin typeface="Twinkl" pitchFamily="2" charset="0"/>
                <a:ea typeface="Roboto"/>
                <a:cs typeface="Roboto"/>
                <a:sym typeface="Roboto"/>
              </a:rPr>
              <a:t> August 1867, Mary MacKillop officially took her vows and became a nun, Mary of the Cross.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70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68DF0C-C4E1-486E-A49E-F84A6E7ACDEA}"/>
              </a:ext>
            </a:extLst>
          </p:cNvPr>
          <p:cNvSpPr/>
          <p:nvPr/>
        </p:nvSpPr>
        <p:spPr>
          <a:xfrm>
            <a:off x="2558642" y="1691769"/>
            <a:ext cx="6719582" cy="2894202"/>
          </a:xfrm>
          <a:prstGeom prst="rect">
            <a:avLst/>
          </a:prstGeom>
          <a:solidFill>
            <a:schemeClr val="bg1"/>
          </a:solidFill>
          <a:ln w="38100">
            <a:solidFill>
              <a:srgbClr val="003F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A0AE9-6E56-4313-916C-8D19B936C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/>
          <a:stretch/>
        </p:blipFill>
        <p:spPr>
          <a:xfrm>
            <a:off x="0" y="810259"/>
            <a:ext cx="5117285" cy="6047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61019A-ED1B-44D5-BE12-6F77999D2C33}"/>
              </a:ext>
            </a:extLst>
          </p:cNvPr>
          <p:cNvSpPr/>
          <p:nvPr/>
        </p:nvSpPr>
        <p:spPr>
          <a:xfrm>
            <a:off x="3745684" y="19847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80000"/>
              </a:lnSpc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Mary MacKillop was invited to open a school in Adelaide by Bishop </a:t>
            </a:r>
            <a:r>
              <a:rPr lang="en-GB" dirty="0" err="1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Shiel</a:t>
            </a: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 in 1867.</a:t>
            </a:r>
          </a:p>
          <a:p>
            <a:pPr lvl="0" algn="ctr">
              <a:lnSpc>
                <a:spcPct val="80000"/>
              </a:lnSpc>
              <a:buClr>
                <a:schemeClr val="dk1"/>
              </a:buClr>
              <a:buSzPts val="3200"/>
            </a:pPr>
            <a:b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</a:b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The Sisters started to spread to cities in Australia, New Zealand, Peru, Brazil and refugee camps in Uganda and Thailand.</a:t>
            </a:r>
            <a:b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</a:br>
            <a:endParaRPr lang="en-GB" dirty="0">
              <a:latin typeface="Twinkl" pitchFamily="2" charset="0"/>
              <a:ea typeface="Roboto"/>
              <a:cs typeface="Roboto"/>
              <a:sym typeface="Roboto"/>
            </a:endParaRPr>
          </a:p>
          <a:p>
            <a:pPr lvl="0" algn="ctr">
              <a:lnSpc>
                <a:spcPct val="80000"/>
              </a:lnSpc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ea typeface="Roboto"/>
                <a:cs typeface="Roboto"/>
                <a:sym typeface="Roboto"/>
              </a:rPr>
              <a:t>Mary spent her life giving and caring for others by opening orphanages, homes for the homeless, schools and hospitals. </a:t>
            </a:r>
          </a:p>
        </p:txBody>
      </p:sp>
    </p:spTree>
    <p:extLst>
      <p:ext uri="{BB962C8B-B14F-4D97-AF65-F5344CB8AC3E}">
        <p14:creationId xmlns:p14="http://schemas.microsoft.com/office/powerpoint/2010/main" val="40754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271</TotalTime>
  <Words>468</Words>
  <Application>Microsoft Office PowerPoint</Application>
  <PresentationFormat>On-screen Show (4:3)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Naomi Adam</dc:creator>
  <cp:lastModifiedBy>James Machin</cp:lastModifiedBy>
  <cp:revision>10</cp:revision>
  <dcterms:created xsi:type="dcterms:W3CDTF">2020-07-30T10:01:20Z</dcterms:created>
  <dcterms:modified xsi:type="dcterms:W3CDTF">2020-08-02T09:02:54Z</dcterms:modified>
</cp:coreProperties>
</file>