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4"/>
  </p:sldMasterIdLst>
  <p:notesMasterIdLst>
    <p:notesMasterId r:id="rId58"/>
  </p:notesMasterIdLst>
  <p:sldIdLst>
    <p:sldId id="256" r:id="rId5"/>
    <p:sldId id="432" r:id="rId6"/>
    <p:sldId id="257" r:id="rId7"/>
    <p:sldId id="380" r:id="rId8"/>
    <p:sldId id="381" r:id="rId9"/>
    <p:sldId id="403" r:id="rId10"/>
    <p:sldId id="421" r:id="rId11"/>
    <p:sldId id="357" r:id="rId12"/>
    <p:sldId id="264" r:id="rId13"/>
    <p:sldId id="265" r:id="rId14"/>
    <p:sldId id="281" r:id="rId15"/>
    <p:sldId id="396" r:id="rId16"/>
    <p:sldId id="280" r:id="rId17"/>
    <p:sldId id="341" r:id="rId18"/>
    <p:sldId id="416" r:id="rId19"/>
    <p:sldId id="433" r:id="rId20"/>
    <p:sldId id="404" r:id="rId21"/>
    <p:sldId id="405" r:id="rId22"/>
    <p:sldId id="406" r:id="rId23"/>
    <p:sldId id="407" r:id="rId24"/>
    <p:sldId id="397" r:id="rId25"/>
    <p:sldId id="430" r:id="rId26"/>
    <p:sldId id="356" r:id="rId27"/>
    <p:sldId id="353" r:id="rId28"/>
    <p:sldId id="417" r:id="rId29"/>
    <p:sldId id="434" r:id="rId30"/>
    <p:sldId id="408" r:id="rId31"/>
    <p:sldId id="409" r:id="rId32"/>
    <p:sldId id="410" r:id="rId33"/>
    <p:sldId id="411" r:id="rId34"/>
    <p:sldId id="429" r:id="rId35"/>
    <p:sldId id="375" r:id="rId36"/>
    <p:sldId id="372" r:id="rId37"/>
    <p:sldId id="424" r:id="rId38"/>
    <p:sldId id="426" r:id="rId39"/>
    <p:sldId id="425" r:id="rId40"/>
    <p:sldId id="418" r:id="rId41"/>
    <p:sldId id="412" r:id="rId42"/>
    <p:sldId id="413" r:id="rId43"/>
    <p:sldId id="414" r:id="rId44"/>
    <p:sldId id="415" r:id="rId45"/>
    <p:sldId id="359" r:id="rId46"/>
    <p:sldId id="402" r:id="rId47"/>
    <p:sldId id="401" r:id="rId48"/>
    <p:sldId id="419" r:id="rId49"/>
    <p:sldId id="435" r:id="rId50"/>
    <p:sldId id="436" r:id="rId51"/>
    <p:sldId id="437" r:id="rId52"/>
    <p:sldId id="438" r:id="rId53"/>
    <p:sldId id="439" r:id="rId54"/>
    <p:sldId id="431" r:id="rId55"/>
    <p:sldId id="378" r:id="rId56"/>
    <p:sldId id="37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18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1547-F16B-4982-894C-037C254D0204}" type="datetimeFigureOut">
              <a:rPr lang="en-AU" smtClean="0"/>
              <a:t>2/08/2021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2150-7167-4FA7-BE65-66B5CEC32C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01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97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42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766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15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265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860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293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840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45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63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02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180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084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808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515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937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45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817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178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587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33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4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34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66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80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80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162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B2150-7167-4FA7-BE65-66B5CEC32CC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38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EAE9-FB0F-45BB-B898-83089E93F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24248-6B4B-4C1B-83E0-2C7D2D65D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5CEF-AF5E-4C82-9424-7B77753A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E4916-FA2D-44B0-A7F3-83816226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E1377-F240-418D-88CF-02BF27F7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8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2D88-29D8-45B5-8ADF-53B9E48A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22B1C-56B0-4918-A021-E75E8009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EC72-6A3B-4878-95BB-BB5F33F9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F8D65-67E1-4569-A9F3-CD69E793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F9553-69FC-445B-A587-B364E53A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3525C-8E02-4723-B1A1-54A134C00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31500-3FFF-449A-A8AD-EF8D14CFC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D965F-41C8-4FC9-8D8B-4722F1AE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CAF69-4CB0-4ABE-81DF-FFDCEB57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9AE1D-CCBC-4B89-94F6-EF4AB9B3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3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D228-0EEB-45F2-AF76-CBE86B82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1CD60-A0E3-41FC-99C3-CDC9F6BD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5B487-F3D7-425C-95EB-EE1D3B14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6ECF4-3389-4D17-BD56-D1736754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81835-CF16-4BC8-871D-822BA4DA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3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70F2-8FDF-4625-A10F-973F0563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D0A4-516A-4549-ACD4-2D6D2334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C3C45-ADEB-42FC-ABD7-A2730103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D4A22-FCFF-488E-BEFE-D02AD372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BC063-9921-49E8-8B3B-6F08D964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EA21-7F90-4676-BA0D-A5403567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BF04-2AA2-45F0-9E65-E178DC85A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6C741-07F5-4069-8018-1F7F0E59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04618-5A45-43C2-B003-56C650AD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181F7-FA79-4D1A-860E-CD18C218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B3E1D-9C04-4DA8-BB66-CCA05DBD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A28C2-2720-4C6D-8FC6-67ECE593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19E0-74A9-4035-8F00-64039D106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DF209-72BD-4B25-807A-FE42F7E9B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33439-9647-4E6B-A257-930154EA5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E2DF5-5D82-4B57-8DF9-8F943BDA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DD6CD-B5E8-4246-B79C-C0A3F84B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04938-F1B3-4242-B3B6-5E7E51B5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10111-E7FB-4630-BE18-36C25BA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8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72F6-D3D3-4652-A512-02447FB9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2AC52-F3AB-4DA0-B6B8-07E8BEF1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2BCB0-278F-428E-A7BE-AE8750DA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39D51-3E90-4D2B-AEC9-E7244D05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1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67215-788D-4854-B506-D479DE90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EAD02-F3E0-464F-BC36-F47B6AF9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27B9C-541F-41B5-8137-981EE37C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3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9756-8CDA-4580-9BF5-68724112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EDA0-88A4-4AD0-8DCF-31AD470E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8BF18-3218-4D8B-AC69-01879A6B5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C4C9F-7B68-4350-B616-1290473B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41842-CE6E-4F6A-8B7B-070AFAE6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47CCE-E95F-4B5E-8EC1-BBF5E199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B38D-9575-46EE-BCF5-0FD5093F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34E22-92F4-4087-8806-C5B69B0F9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FE5D6-1029-4E5F-A44C-670CD66C2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8ABEF-CCA4-4948-A960-EC69AD5A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44A20-5344-4E99-85E7-9C5E1081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69B2D-26BF-4825-B508-2A13BD09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D7659-B82B-4E23-81DF-6A4083D0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03E72-AE2C-48D7-99BC-9B0B4522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44C22-EBD2-4DB5-9377-26CFFE54E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AA6FA-0210-417F-A804-421CB097E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2845F-5911-4E5C-8A5F-D8238E1C8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1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UxpqkNYK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UxpqkNYK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atJZm_2T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UxpqkNYKI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UxpqkNYK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7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AU">
                <a:latin typeface="QLD" panose="00000400000000000000" pitchFamily="2" charset="0"/>
              </a:rPr>
              <a:t>Year 2</a:t>
            </a:r>
          </a:p>
          <a:p>
            <a:pPr algn="l"/>
            <a:r>
              <a:rPr lang="en-AU">
                <a:latin typeface="QLD" panose="00000400000000000000" pitchFamily="2" charset="0"/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18669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5AEE2EC5-8FAD-46F7-9DF2-236B5C3E8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Who was the main character?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928029"/>
          </a:xfrm>
        </p:spPr>
        <p:txBody>
          <a:bodyPr>
            <a:normAutofit/>
          </a:bodyPr>
          <a:lstStyle/>
          <a:p>
            <a:r>
              <a:rPr lang="en-AU" sz="4000" b="0" i="0" dirty="0">
                <a:effectLst/>
                <a:latin typeface="QLD" panose="00000400000000000000" pitchFamily="2" charset="0"/>
              </a:rPr>
              <a:t>What was the ‘dazzling’ place the little raindrop landed when he left the cloud? </a:t>
            </a:r>
            <a:endParaRPr lang="en-A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2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61968681-354B-4E3B-94C1-52BE8F09D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1166" y="1853248"/>
            <a:ext cx="4396338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9449" y="2539169"/>
            <a:ext cx="4396339" cy="226432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D" panose="00000400000000000000" pitchFamily="2" charset="0"/>
                <a:ea typeface="+mn-ea"/>
                <a:cs typeface="+mn-cs"/>
              </a:rPr>
              <a:t>What moved the little raindrop from the rainbow?</a:t>
            </a:r>
            <a:endParaRPr lang="en-A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49550" y="1853248"/>
            <a:ext cx="4396339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51802" y="2429510"/>
            <a:ext cx="4396339" cy="2373984"/>
          </a:xfrm>
        </p:spPr>
        <p:txBody>
          <a:bodyPr>
            <a:normAutofit/>
          </a:bodyPr>
          <a:lstStyle/>
          <a:p>
            <a:r>
              <a:rPr lang="en-AU" sz="4000" b="0" i="0" dirty="0">
                <a:effectLst/>
                <a:latin typeface="QLD" panose="00000400000000000000" pitchFamily="2" charset="0"/>
              </a:rPr>
              <a:t>What caused the puddle to overflow?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4000" b="0" i="0" dirty="0">
              <a:effectLst/>
              <a:latin typeface="Q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3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859156D0-1F47-4A25-9F68-E558CAB3F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1166" y="1797277"/>
            <a:ext cx="4396338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9449" y="2539169"/>
            <a:ext cx="4396339" cy="2465584"/>
          </a:xfrm>
        </p:spPr>
        <p:txBody>
          <a:bodyPr>
            <a:normAutofit lnSpcReduction="10000"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What did the children race in the water?</a:t>
            </a:r>
          </a:p>
          <a:p>
            <a:endParaRPr lang="en-A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02799" y="1741306"/>
            <a:ext cx="4396339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8: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90698" y="2443625"/>
            <a:ext cx="4396339" cy="1711686"/>
          </a:xfrm>
        </p:spPr>
        <p:txBody>
          <a:bodyPr>
            <a:normAutofit lnSpcReduction="10000"/>
          </a:bodyPr>
          <a:lstStyle/>
          <a:p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What animals did the little raindrop see on his journey?</a:t>
            </a:r>
          </a:p>
          <a:p>
            <a:endParaRPr lang="en-A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0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4F255A8A-76AA-4C78-BBBA-2CAE4FAA7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Do you like this book?</a:t>
            </a:r>
          </a:p>
          <a:p>
            <a:pPr marL="0" indent="0">
              <a:buNone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Why or why not?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latin typeface="QLD" panose="00000400000000000000" pitchFamily="2" charset="0"/>
              </a:rPr>
              <a:t>Did this story have a problem?</a:t>
            </a:r>
            <a:endParaRPr lang="en-AU" sz="4000" dirty="0">
              <a:solidFill>
                <a:schemeClr val="tx1"/>
              </a:solidFill>
              <a:latin typeface="Q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7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31D79993-6FA5-4CD7-BBC4-1C3D1EA38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0AB0-1C21-4343-AD84-3F1022C90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930936"/>
            <a:ext cx="7663689" cy="2131778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What did the author mean when she said, “the little raindrop had to carefully avoid the jagged rocks at the bottom of the falls?”</a:t>
            </a:r>
          </a:p>
          <a:p>
            <a:pPr marL="0" indent="0">
              <a:buNone/>
            </a:pPr>
            <a:endParaRPr lang="en-AU" sz="4000" dirty="0">
              <a:solidFill>
                <a:schemeClr val="tx1"/>
              </a:solidFill>
              <a:latin typeface="QLD" panose="00000400000000000000" pitchFamily="2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4F0074-3035-4FED-A0EF-A5B333AEB162}"/>
              </a:ext>
            </a:extLst>
          </p:cNvPr>
          <p:cNvSpPr txBox="1">
            <a:spLocks/>
          </p:cNvSpPr>
          <p:nvPr/>
        </p:nvSpPr>
        <p:spPr>
          <a:xfrm>
            <a:off x="1076917" y="450324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0070C0"/>
                </a:solidFill>
              </a:rPr>
              <a:t>Question 12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4F5B3A4-4171-44A8-B045-6DB2E7831294}"/>
              </a:ext>
            </a:extLst>
          </p:cNvPr>
          <p:cNvSpPr txBox="1">
            <a:spLocks/>
          </p:cNvSpPr>
          <p:nvPr/>
        </p:nvSpPr>
        <p:spPr>
          <a:xfrm>
            <a:off x="3655811" y="4693259"/>
            <a:ext cx="7663689" cy="126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dirty="0">
                <a:latin typeface="QLD" panose="00000400000000000000" pitchFamily="2" charset="0"/>
              </a:rPr>
              <a:t>What drew the little raindrop back up to the clouds at the end of the story?</a:t>
            </a:r>
          </a:p>
        </p:txBody>
      </p:sp>
    </p:spTree>
    <p:extLst>
      <p:ext uri="{BB962C8B-B14F-4D97-AF65-F5344CB8AC3E}">
        <p14:creationId xmlns:p14="http://schemas.microsoft.com/office/powerpoint/2010/main" val="97883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7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AU" dirty="0">
                <a:latin typeface="QLD" panose="00000400000000000000" pitchFamily="2" charset="0"/>
              </a:rPr>
              <a:t>Year 2</a:t>
            </a:r>
          </a:p>
          <a:p>
            <a:pPr algn="l"/>
            <a:r>
              <a:rPr lang="en-AU" dirty="0">
                <a:latin typeface="QLD" panose="00000400000000000000" pitchFamily="2" charset="0"/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26824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CFC70-D446-4394-B96D-299D2DD7B5FA}"/>
              </a:ext>
            </a:extLst>
          </p:cNvPr>
          <p:cNvSpPr txBox="1"/>
          <p:nvPr/>
        </p:nvSpPr>
        <p:spPr>
          <a:xfrm>
            <a:off x="571498" y="840671"/>
            <a:ext cx="11277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Today you are going to read the story </a:t>
            </a:r>
            <a:r>
              <a:rPr lang="en-AU" sz="28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‘The Little Raindrop’ </a:t>
            </a:r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again.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962B2-E32D-4D80-964B-1F5D3D20C358}"/>
              </a:ext>
            </a:extLst>
          </p:cNvPr>
          <p:cNvSpPr txBox="1"/>
          <p:nvPr/>
        </p:nvSpPr>
        <p:spPr>
          <a:xfrm>
            <a:off x="904874" y="2204562"/>
            <a:ext cx="100107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Before you watch the read aloud story, talk to an adult about the next few slides and the vocabulary words from the story. 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See if you can remember what they mean.</a:t>
            </a:r>
          </a:p>
        </p:txBody>
      </p:sp>
    </p:spTree>
    <p:extLst>
      <p:ext uri="{BB962C8B-B14F-4D97-AF65-F5344CB8AC3E}">
        <p14:creationId xmlns:p14="http://schemas.microsoft.com/office/powerpoint/2010/main" val="336195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30" y="48034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36" y="2812621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5400" dirty="0">
                <a:latin typeface="QLD" panose="00000400000000000000" pitchFamily="2" charset="0"/>
              </a:rPr>
              <a:t>A sudden strong rush of wind.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998498" y="4774380"/>
            <a:ext cx="6198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The umbrella blew inside out in the sudden </a:t>
            </a:r>
            <a:r>
              <a:rPr lang="en-AU" sz="48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  <a:r>
              <a:rPr lang="en-AU" sz="4800" dirty="0">
                <a:latin typeface="QLD" panose="00000400000000000000" pitchFamily="2" charset="0"/>
              </a:rPr>
              <a:t> of wind</a:t>
            </a:r>
            <a:r>
              <a:rPr lang="en-AU" sz="4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gusty</a:t>
            </a:r>
          </a:p>
        </p:txBody>
      </p:sp>
      <p:pic>
        <p:nvPicPr>
          <p:cNvPr id="7170" name="Picture 2" descr="A person holding a black umbrella&#10;&#10;Description automatically generated with low confidence">
            <a:extLst>
              <a:ext uri="{FF2B5EF4-FFF2-40B4-BE49-F238E27FC236}">
                <a16:creationId xmlns:a16="http://schemas.microsoft.com/office/drawing/2014/main" id="{4B54D309-2653-4C28-B281-FA148680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80619"/>
            <a:ext cx="4515417" cy="313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070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EFD1520-A815-487A-9E87-B28AB675F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76" y="764401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Poppins"/>
              </a:rPr>
              <a:t> </a:t>
            </a:r>
            <a:r>
              <a:rPr lang="en-AU" sz="4800" b="0" i="0" u="none" strike="noStrike" dirty="0">
                <a:solidFill>
                  <a:srgbClr val="000000"/>
                </a:solidFill>
                <a:effectLst/>
                <a:latin typeface="QLD" panose="00000400000000000000" pitchFamily="2" charset="0"/>
              </a:rPr>
              <a:t>V</a:t>
            </a:r>
            <a:r>
              <a:rPr lang="en-AU" sz="4800" dirty="0">
                <a:latin typeface="QLD" panose="00000400000000000000" pitchFamily="2" charset="0"/>
              </a:rPr>
              <a:t>ery bright and beautiful.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483263" y="4515342"/>
            <a:ext cx="600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000" b="0" i="0" dirty="0">
              <a:effectLst/>
              <a:latin typeface="QLD" panose="00000400000000000000" pitchFamily="2" charset="0"/>
            </a:endParaRPr>
          </a:p>
          <a:p>
            <a:pPr algn="ctr"/>
            <a:r>
              <a:rPr lang="en-AU" sz="4000" dirty="0">
                <a:latin typeface="QLD" panose="00000400000000000000" pitchFamily="2" charset="0"/>
              </a:rPr>
              <a:t>I saw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  <a:r>
              <a:rPr lang="en-AU" sz="4000" dirty="0">
                <a:latin typeface="QLD" panose="00000400000000000000" pitchFamily="2" charset="0"/>
              </a:rPr>
              <a:t> rainbow on my walk today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. </a:t>
            </a:r>
            <a:endParaRPr lang="en-AU" sz="4000" dirty="0">
              <a:latin typeface="QLD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dazzled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</a:t>
            </a:r>
          </a:p>
        </p:txBody>
      </p:sp>
      <p:pic>
        <p:nvPicPr>
          <p:cNvPr id="6146" name="Picture 2" descr="A rainbow in the sky&#10;&#10;Description automatically generated with medium confidence">
            <a:extLst>
              <a:ext uri="{FF2B5EF4-FFF2-40B4-BE49-F238E27FC236}">
                <a16:creationId xmlns:a16="http://schemas.microsoft.com/office/drawing/2014/main" id="{AB986F82-6A30-467E-A00C-E3A79F52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 bwMode="auto">
          <a:xfrm>
            <a:off x="4666445" y="1296218"/>
            <a:ext cx="4716015" cy="30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311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468770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With rough, sharp points sticking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300888" y="5428630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The bird sat on top of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  <a:r>
              <a:rPr lang="en-AU" sz="4000" dirty="0">
                <a:latin typeface="QLD" panose="00000400000000000000" pitchFamily="2" charset="0"/>
              </a:rPr>
              <a:t> rock.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spiky</a:t>
            </a:r>
          </a:p>
          <a:p>
            <a:r>
              <a:rPr lang="en-AU" sz="2400" dirty="0">
                <a:latin typeface="QLD" panose="00000400000000000000" pitchFamily="2" charset="0"/>
              </a:rPr>
              <a:t>pointed</a:t>
            </a:r>
          </a:p>
          <a:p>
            <a:r>
              <a:rPr lang="en-AU" sz="2400" dirty="0">
                <a:latin typeface="QLD" panose="00000400000000000000" pitchFamily="2" charset="0"/>
              </a:rPr>
              <a:t>ragged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4098" name="Picture 2" descr="A picture containing outdoor, water, sky, rock&#10;&#10;Description automatically generated">
            <a:extLst>
              <a:ext uri="{FF2B5EF4-FFF2-40B4-BE49-F238E27FC236}">
                <a16:creationId xmlns:a16="http://schemas.microsoft.com/office/drawing/2014/main" id="{D3370646-04D3-4474-9641-BB3F38444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4022306" y="1359937"/>
            <a:ext cx="5475567" cy="396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48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CFC70-D446-4394-B96D-299D2DD7B5FA}"/>
              </a:ext>
            </a:extLst>
          </p:cNvPr>
          <p:cNvSpPr txBox="1"/>
          <p:nvPr/>
        </p:nvSpPr>
        <p:spPr>
          <a:xfrm>
            <a:off x="571498" y="840671"/>
            <a:ext cx="11277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Today you are going to read a story called </a:t>
            </a:r>
            <a:r>
              <a:rPr lang="en-AU" sz="28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‘The Little Raindrop’</a:t>
            </a:r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962B2-E32D-4D80-964B-1F5D3D20C358}"/>
              </a:ext>
            </a:extLst>
          </p:cNvPr>
          <p:cNvSpPr txBox="1"/>
          <p:nvPr/>
        </p:nvSpPr>
        <p:spPr>
          <a:xfrm>
            <a:off x="904874" y="2204562"/>
            <a:ext cx="100107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Before you watch the read aloud story, talk to an adult about the next few slides and the vocabulary words from the story. 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Discuss what they mean.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A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6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" y="4471"/>
            <a:ext cx="12191999" cy="685799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1FC626-3DE9-4602-9729-365D800F56D4}"/>
              </a:ext>
            </a:extLst>
          </p:cNvPr>
          <p:cNvSpPr txBox="1">
            <a:spLocks/>
          </p:cNvSpPr>
          <p:nvPr/>
        </p:nvSpPr>
        <p:spPr>
          <a:xfrm>
            <a:off x="8070935" y="503510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river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478C8-B3D9-4F0C-AE2D-1DF118B6C89D}"/>
              </a:ext>
            </a:extLst>
          </p:cNvPr>
          <p:cNvSpPr txBox="1"/>
          <p:nvPr/>
        </p:nvSpPr>
        <p:spPr>
          <a:xfrm>
            <a:off x="708500" y="1694135"/>
            <a:ext cx="45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small, narrow flow of water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FB6BEA-2DD3-4095-9D1B-D5FBE7ED69D2}"/>
              </a:ext>
            </a:extLst>
          </p:cNvPr>
          <p:cNvSpPr txBox="1">
            <a:spLocks/>
          </p:cNvSpPr>
          <p:nvPr/>
        </p:nvSpPr>
        <p:spPr>
          <a:xfrm>
            <a:off x="1381984" y="462987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69946-0A1B-4677-BDB6-F01CAE7CBBA3}"/>
              </a:ext>
            </a:extLst>
          </p:cNvPr>
          <p:cNvSpPr txBox="1"/>
          <p:nvPr/>
        </p:nvSpPr>
        <p:spPr>
          <a:xfrm>
            <a:off x="6593515" y="1694135"/>
            <a:ext cx="450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large natural stream of water flowing in a channel to the sea, a lake, or another river.</a:t>
            </a:r>
          </a:p>
        </p:txBody>
      </p:sp>
      <p:pic>
        <p:nvPicPr>
          <p:cNvPr id="2050" name="Picture 2" descr="A riv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BAEB1C55-BBB3-4FAE-B98C-F3073379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85" y="4146799"/>
            <a:ext cx="3588464" cy="2391571"/>
          </a:xfrm>
          <a:prstGeom prst="rect">
            <a:avLst/>
          </a:prstGeom>
          <a:noFill/>
        </p:spPr>
      </p:pic>
      <p:pic>
        <p:nvPicPr>
          <p:cNvPr id="3074" name="Picture 2" descr="A picture containing tree, outdoor, rock, nature&#10;&#10;Description automatically generated">
            <a:extLst>
              <a:ext uri="{FF2B5EF4-FFF2-40B4-BE49-F238E27FC236}">
                <a16:creationId xmlns:a16="http://schemas.microsoft.com/office/drawing/2014/main" id="{B67D8897-C086-4E46-9731-CFEAC243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52" y="2950769"/>
            <a:ext cx="2253517" cy="338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46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B3ADD30-4E7A-4CBE-892B-13EF8B0D4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F3281-F82C-46EF-A8A4-E498A0C716E1}"/>
              </a:ext>
            </a:extLst>
          </p:cNvPr>
          <p:cNvSpPr txBox="1"/>
          <p:nvPr/>
        </p:nvSpPr>
        <p:spPr>
          <a:xfrm>
            <a:off x="2082657" y="1383008"/>
            <a:ext cx="802668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AU" sz="4000" b="0" i="0" u="sng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Learning Intention</a:t>
            </a:r>
            <a:r>
              <a:rPr lang="en-AU" sz="4000" b="0" i="0" u="none" strike="noStrike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: </a:t>
            </a:r>
          </a:p>
          <a:p>
            <a:pPr algn="ctr" rtl="0" fontAlgn="base"/>
            <a:r>
              <a:rPr lang="en-AU" sz="4000" b="0" i="0" u="none" strike="noStrike" dirty="0">
                <a:effectLst/>
                <a:latin typeface="QLD" panose="00000400000000000000" pitchFamily="2" charset="0"/>
              </a:rPr>
              <a:t>I will understand the structure of the text.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AU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GB" sz="4000" b="0" i="0" u="sng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Success criteria</a:t>
            </a:r>
            <a:r>
              <a:rPr lang="en-GB" sz="4000" b="0" i="0" u="none" strike="noStrike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: </a:t>
            </a:r>
          </a:p>
          <a:p>
            <a:pPr algn="ctr" rtl="0" fontAlgn="base"/>
            <a:r>
              <a:rPr lang="en-GB" sz="4000" b="0" i="0" u="none" strike="noStrike" dirty="0">
                <a:effectLst/>
                <a:latin typeface="QLD" panose="00000400000000000000" pitchFamily="2" charset="0"/>
              </a:rPr>
              <a:t>I can identify and describe the beginning, middle and end of this story.</a:t>
            </a:r>
            <a:r>
              <a:rPr lang="en-US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l" rtl="0" fontAlgn="base"/>
            <a:r>
              <a:rPr lang="en-A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A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7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147637"/>
            <a:ext cx="3785513" cy="1871663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 dirty="0">
                <a:solidFill>
                  <a:srgbClr val="7030A0"/>
                </a:solidFill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95" y="1947948"/>
            <a:ext cx="3785514" cy="4662402"/>
          </a:xfrm>
          <a:noFill/>
        </p:spPr>
        <p:txBody>
          <a:bodyPr>
            <a:noAutofit/>
          </a:bodyPr>
          <a:lstStyle/>
          <a:p>
            <a:pPr algn="l"/>
            <a:r>
              <a:rPr lang="en-AU" sz="3500" dirty="0">
                <a:latin typeface="QLD" panose="00000400000000000000" pitchFamily="2" charset="0"/>
              </a:rPr>
              <a:t>Let’s read the book!</a:t>
            </a:r>
          </a:p>
          <a:p>
            <a:pPr algn="l"/>
            <a:r>
              <a:rPr lang="en-AU" sz="2000" dirty="0">
                <a:latin typeface="+mj-lt"/>
                <a:hlinkClick r:id="rId3"/>
              </a:rPr>
              <a:t>https://www.youtube.com/watch?v=K4UxpqkNYKI</a:t>
            </a:r>
            <a:endParaRPr lang="en-AU" sz="2000" dirty="0">
              <a:latin typeface="+mj-lt"/>
            </a:endParaRPr>
          </a:p>
          <a:p>
            <a:pPr algn="l"/>
            <a:r>
              <a:rPr lang="en-AU" sz="3500" dirty="0">
                <a:latin typeface="QLD" panose="00000400000000000000" pitchFamily="2" charset="0"/>
              </a:rPr>
              <a:t>Put your hands on your head when you hear: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gust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dazzling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jagged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stream or river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3500" dirty="0">
              <a:solidFill>
                <a:srgbClr val="00B0F0"/>
              </a:solidFill>
              <a:latin typeface="QLD" panose="00000400000000000000" pitchFamily="2" charset="0"/>
            </a:endParaRPr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17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8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27B1998-9E27-4926-926E-82C3AD912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96EEB-527C-4D26-9D90-A623581B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11" y="358490"/>
            <a:ext cx="10377714" cy="1088345"/>
          </a:xfrm>
        </p:spPr>
        <p:txBody>
          <a:bodyPr>
            <a:normAutofit/>
          </a:bodyPr>
          <a:lstStyle/>
          <a:p>
            <a:pPr algn="ctr"/>
            <a:r>
              <a:rPr lang="en-AU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F90FE-1979-433F-8E5E-6BD2E8D32A27}"/>
              </a:ext>
            </a:extLst>
          </p:cNvPr>
          <p:cNvSpPr txBox="1"/>
          <p:nvPr/>
        </p:nvSpPr>
        <p:spPr>
          <a:xfrm>
            <a:off x="2759574" y="1678653"/>
            <a:ext cx="63861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Retell the story to an adult from the beginning to the end. </a:t>
            </a:r>
          </a:p>
          <a:p>
            <a:endParaRPr lang="en-AU" sz="4000" dirty="0">
              <a:solidFill>
                <a:srgbClr val="FF0000"/>
              </a:solidFill>
              <a:latin typeface="QLD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Remember to list all the places the little raindrop went and tell it in order!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4000" dirty="0">
              <a:solidFill>
                <a:srgbClr val="FFFF00"/>
              </a:solidFill>
              <a:latin typeface="QLD" panose="00000400000000000000" pitchFamily="2" charset="0"/>
            </a:endParaRPr>
          </a:p>
          <a:p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  </a:t>
            </a:r>
            <a:endParaRPr lang="en-AU" sz="4000" dirty="0">
              <a:latin typeface="QLD" panose="00000400000000000000" pitchFamily="2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4379D95-76B4-45B3-87BF-792D8BB69331}"/>
              </a:ext>
            </a:extLst>
          </p:cNvPr>
          <p:cNvSpPr/>
          <p:nvPr/>
        </p:nvSpPr>
        <p:spPr>
          <a:xfrm>
            <a:off x="9838481" y="590308"/>
            <a:ext cx="1562582" cy="1088345"/>
          </a:xfrm>
          <a:prstGeom prst="wedgeRoundRectCallout">
            <a:avLst>
              <a:gd name="adj1" fmla="val -48240"/>
              <a:gd name="adj2" fmla="val 8377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chemeClr val="bg1"/>
                </a:solidFill>
                <a:latin typeface="QLD" panose="00000400000000000000" pitchFamily="2" charset="0"/>
              </a:rPr>
              <a:t>WE DO</a:t>
            </a:r>
          </a:p>
          <a:p>
            <a:pPr algn="ctr"/>
            <a:r>
              <a:rPr lang="en-AU" sz="3000" dirty="0">
                <a:solidFill>
                  <a:schemeClr val="bg1"/>
                </a:solidFill>
                <a:latin typeface="QLD" panose="00000400000000000000" pitchFamily="2" charset="0"/>
              </a:rPr>
              <a:t>Oral</a:t>
            </a:r>
          </a:p>
        </p:txBody>
      </p:sp>
    </p:spTree>
    <p:extLst>
      <p:ext uri="{BB962C8B-B14F-4D97-AF65-F5344CB8AC3E}">
        <p14:creationId xmlns:p14="http://schemas.microsoft.com/office/powerpoint/2010/main" val="367729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B200FBAB-106C-4DC7-83D4-883A734C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063B-D129-4BF6-BCB4-0C6E9E33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8367" y="593988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SEQUENCING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E6A65-6525-478E-93E8-51D942E2116E}"/>
              </a:ext>
            </a:extLst>
          </p:cNvPr>
          <p:cNvSpPr txBox="1"/>
          <p:nvPr/>
        </p:nvSpPr>
        <p:spPr>
          <a:xfrm>
            <a:off x="983847" y="1681294"/>
            <a:ext cx="43614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Draw and label the journey the little raindrop went on from when he left the clouds until when he returned there. </a:t>
            </a:r>
          </a:p>
          <a:p>
            <a:r>
              <a:rPr lang="en-AU" sz="4000" dirty="0">
                <a:latin typeface="QLD" panose="00000400000000000000" pitchFamily="2" charset="0"/>
              </a:rPr>
              <a:t>Cut and paste them in order and add decorative details.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ECBCB84-52BC-4140-A1ED-FC731B84168C}"/>
              </a:ext>
            </a:extLst>
          </p:cNvPr>
          <p:cNvSpPr/>
          <p:nvPr/>
        </p:nvSpPr>
        <p:spPr>
          <a:xfrm>
            <a:off x="10301469" y="272576"/>
            <a:ext cx="1380623" cy="902826"/>
          </a:xfrm>
          <a:prstGeom prst="wedgeRoundRectCallout">
            <a:avLst>
              <a:gd name="adj1" fmla="val -33988"/>
              <a:gd name="adj2" fmla="val 7223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chemeClr val="bg1"/>
                </a:solidFill>
                <a:latin typeface="QLD" panose="00000400000000000000" pitchFamily="2" charset="0"/>
              </a:rPr>
              <a:t>YOU DO</a:t>
            </a:r>
          </a:p>
          <a:p>
            <a:pPr algn="ctr"/>
            <a:r>
              <a:rPr lang="en-AU" sz="3000" dirty="0">
                <a:solidFill>
                  <a:schemeClr val="bg1"/>
                </a:solidFill>
                <a:latin typeface="QLD" panose="00000400000000000000" pitchFamily="2" charset="0"/>
              </a:rPr>
              <a:t>written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E2981BC3-09F7-44EE-8BBF-C52099C0D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250" y="1681294"/>
            <a:ext cx="352425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9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7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AU" dirty="0">
                <a:latin typeface="QLD" panose="00000400000000000000" pitchFamily="2" charset="0"/>
              </a:rPr>
              <a:t>Year 2</a:t>
            </a:r>
          </a:p>
          <a:p>
            <a:pPr algn="l"/>
            <a:r>
              <a:rPr lang="en-AU" dirty="0">
                <a:latin typeface="QLD" panose="00000400000000000000" pitchFamily="2" charset="0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5976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CFC70-D446-4394-B96D-299D2DD7B5FA}"/>
              </a:ext>
            </a:extLst>
          </p:cNvPr>
          <p:cNvSpPr txBox="1"/>
          <p:nvPr/>
        </p:nvSpPr>
        <p:spPr>
          <a:xfrm>
            <a:off x="571498" y="840671"/>
            <a:ext cx="11277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Today you are going to read the story </a:t>
            </a:r>
            <a:r>
              <a:rPr lang="en-AU" sz="28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‘The Little Raindrop’ </a:t>
            </a:r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again.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962B2-E32D-4D80-964B-1F5D3D20C358}"/>
              </a:ext>
            </a:extLst>
          </p:cNvPr>
          <p:cNvSpPr txBox="1"/>
          <p:nvPr/>
        </p:nvSpPr>
        <p:spPr>
          <a:xfrm>
            <a:off x="904874" y="2204562"/>
            <a:ext cx="100107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Before you watch the read aloud story, talk to an adult about the next few slides and the vocabulary words from the story. 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See if you can remember what they mean and where (and if) they are found in the story.</a:t>
            </a:r>
          </a:p>
        </p:txBody>
      </p:sp>
    </p:spTree>
    <p:extLst>
      <p:ext uri="{BB962C8B-B14F-4D97-AF65-F5344CB8AC3E}">
        <p14:creationId xmlns:p14="http://schemas.microsoft.com/office/powerpoint/2010/main" val="1581344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30" y="48034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36" y="2812621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5400" dirty="0">
                <a:latin typeface="QLD" panose="00000400000000000000" pitchFamily="2" charset="0"/>
              </a:rPr>
              <a:t>A sudden strong rush of wind.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998498" y="4774380"/>
            <a:ext cx="6198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The umbrella blew inside out in the sudden </a:t>
            </a:r>
            <a:r>
              <a:rPr lang="en-AU" sz="48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  <a:r>
              <a:rPr lang="en-AU" sz="4800" dirty="0">
                <a:latin typeface="QLD" panose="00000400000000000000" pitchFamily="2" charset="0"/>
              </a:rPr>
              <a:t> of wind</a:t>
            </a:r>
            <a:r>
              <a:rPr lang="en-AU" sz="4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gusty</a:t>
            </a:r>
          </a:p>
        </p:txBody>
      </p:sp>
      <p:pic>
        <p:nvPicPr>
          <p:cNvPr id="7170" name="Picture 2" descr="A person holding a black umbrella&#10;&#10;Description automatically generated with low confidence">
            <a:extLst>
              <a:ext uri="{FF2B5EF4-FFF2-40B4-BE49-F238E27FC236}">
                <a16:creationId xmlns:a16="http://schemas.microsoft.com/office/drawing/2014/main" id="{4B54D309-2653-4C28-B281-FA148680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80619"/>
            <a:ext cx="4515417" cy="313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38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EFD1520-A815-487A-9E87-B28AB675F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76" y="764401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Poppins"/>
              </a:rPr>
              <a:t> </a:t>
            </a:r>
            <a:r>
              <a:rPr lang="en-AU" sz="4800" b="0" i="0" u="none" strike="noStrike" dirty="0">
                <a:solidFill>
                  <a:srgbClr val="000000"/>
                </a:solidFill>
                <a:effectLst/>
                <a:latin typeface="QLD" panose="00000400000000000000" pitchFamily="2" charset="0"/>
              </a:rPr>
              <a:t>V</a:t>
            </a:r>
            <a:r>
              <a:rPr lang="en-AU" sz="4800" dirty="0">
                <a:latin typeface="QLD" panose="00000400000000000000" pitchFamily="2" charset="0"/>
              </a:rPr>
              <a:t>ery bright and beautiful.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483263" y="4515342"/>
            <a:ext cx="600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000" b="0" i="0" dirty="0">
              <a:effectLst/>
              <a:latin typeface="QLD" panose="00000400000000000000" pitchFamily="2" charset="0"/>
            </a:endParaRPr>
          </a:p>
          <a:p>
            <a:pPr algn="ctr"/>
            <a:r>
              <a:rPr lang="en-AU" sz="4000" dirty="0">
                <a:latin typeface="QLD" panose="00000400000000000000" pitchFamily="2" charset="0"/>
              </a:rPr>
              <a:t>I saw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  <a:r>
              <a:rPr lang="en-AU" sz="4000" dirty="0">
                <a:latin typeface="QLD" panose="00000400000000000000" pitchFamily="2" charset="0"/>
              </a:rPr>
              <a:t> rainbow on my walk today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. </a:t>
            </a:r>
            <a:endParaRPr lang="en-AU" sz="4000" dirty="0">
              <a:latin typeface="QLD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dazzled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</a:t>
            </a:r>
          </a:p>
        </p:txBody>
      </p:sp>
      <p:pic>
        <p:nvPicPr>
          <p:cNvPr id="6146" name="Picture 2" descr="A rainbow in the sky&#10;&#10;Description automatically generated with medium confidence">
            <a:extLst>
              <a:ext uri="{FF2B5EF4-FFF2-40B4-BE49-F238E27FC236}">
                <a16:creationId xmlns:a16="http://schemas.microsoft.com/office/drawing/2014/main" id="{AB986F82-6A30-467E-A00C-E3A79F52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 bwMode="auto">
          <a:xfrm>
            <a:off x="4666445" y="1296218"/>
            <a:ext cx="4716015" cy="30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68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468770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With rough, sharp points sticking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300888" y="5428630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The bird sat on top of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  <a:r>
              <a:rPr lang="en-AU" sz="4000" dirty="0">
                <a:latin typeface="QLD" panose="00000400000000000000" pitchFamily="2" charset="0"/>
              </a:rPr>
              <a:t> rock.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spiky</a:t>
            </a:r>
          </a:p>
          <a:p>
            <a:r>
              <a:rPr lang="en-AU" sz="2400" dirty="0">
                <a:latin typeface="QLD" panose="00000400000000000000" pitchFamily="2" charset="0"/>
              </a:rPr>
              <a:t>pointed</a:t>
            </a:r>
          </a:p>
          <a:p>
            <a:r>
              <a:rPr lang="en-AU" sz="2400" dirty="0">
                <a:latin typeface="QLD" panose="00000400000000000000" pitchFamily="2" charset="0"/>
              </a:rPr>
              <a:t>ragged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4098" name="Picture 2" descr="A picture containing outdoor, water, sky, rock&#10;&#10;Description automatically generated">
            <a:extLst>
              <a:ext uri="{FF2B5EF4-FFF2-40B4-BE49-F238E27FC236}">
                <a16:creationId xmlns:a16="http://schemas.microsoft.com/office/drawing/2014/main" id="{D3370646-04D3-4474-9641-BB3F38444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4022306" y="1359937"/>
            <a:ext cx="5475567" cy="396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37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30" y="48034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36" y="2812621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5400" dirty="0">
                <a:latin typeface="QLD" panose="00000400000000000000" pitchFamily="2" charset="0"/>
              </a:rPr>
              <a:t>A sudden strong rush of wind.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998498" y="4774380"/>
            <a:ext cx="6198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The umbrella blew inside out in the sudden </a:t>
            </a:r>
            <a:r>
              <a:rPr lang="en-AU" sz="48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  <a:r>
              <a:rPr lang="en-AU" sz="4800" dirty="0">
                <a:latin typeface="QLD" panose="00000400000000000000" pitchFamily="2" charset="0"/>
              </a:rPr>
              <a:t> of wind</a:t>
            </a:r>
            <a:r>
              <a:rPr lang="en-AU" sz="4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gusty</a:t>
            </a:r>
          </a:p>
        </p:txBody>
      </p:sp>
      <p:pic>
        <p:nvPicPr>
          <p:cNvPr id="7170" name="Picture 2" descr="A person holding a black umbrella&#10;&#10;Description automatically generated with low confidence">
            <a:extLst>
              <a:ext uri="{FF2B5EF4-FFF2-40B4-BE49-F238E27FC236}">
                <a16:creationId xmlns:a16="http://schemas.microsoft.com/office/drawing/2014/main" id="{4B54D309-2653-4C28-B281-FA148680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80619"/>
            <a:ext cx="4515417" cy="313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471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" y="4471"/>
            <a:ext cx="12191999" cy="685799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1FC626-3DE9-4602-9729-365D800F56D4}"/>
              </a:ext>
            </a:extLst>
          </p:cNvPr>
          <p:cNvSpPr txBox="1">
            <a:spLocks/>
          </p:cNvSpPr>
          <p:nvPr/>
        </p:nvSpPr>
        <p:spPr>
          <a:xfrm>
            <a:off x="8070935" y="503510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river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478C8-B3D9-4F0C-AE2D-1DF118B6C89D}"/>
              </a:ext>
            </a:extLst>
          </p:cNvPr>
          <p:cNvSpPr txBox="1"/>
          <p:nvPr/>
        </p:nvSpPr>
        <p:spPr>
          <a:xfrm>
            <a:off x="708500" y="1694135"/>
            <a:ext cx="45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small, narrow flow of water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FB6BEA-2DD3-4095-9D1B-D5FBE7ED69D2}"/>
              </a:ext>
            </a:extLst>
          </p:cNvPr>
          <p:cNvSpPr txBox="1">
            <a:spLocks/>
          </p:cNvSpPr>
          <p:nvPr/>
        </p:nvSpPr>
        <p:spPr>
          <a:xfrm>
            <a:off x="1381984" y="462987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69946-0A1B-4677-BDB6-F01CAE7CBBA3}"/>
              </a:ext>
            </a:extLst>
          </p:cNvPr>
          <p:cNvSpPr txBox="1"/>
          <p:nvPr/>
        </p:nvSpPr>
        <p:spPr>
          <a:xfrm>
            <a:off x="6593515" y="1694135"/>
            <a:ext cx="450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large natural stream of water flowing in a channel to the sea, a lake, or another river.</a:t>
            </a:r>
          </a:p>
        </p:txBody>
      </p:sp>
      <p:pic>
        <p:nvPicPr>
          <p:cNvPr id="2050" name="Picture 2" descr="A riv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BAEB1C55-BBB3-4FAE-B98C-F3073379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85" y="4146799"/>
            <a:ext cx="3588464" cy="2391571"/>
          </a:xfrm>
          <a:prstGeom prst="rect">
            <a:avLst/>
          </a:prstGeom>
          <a:noFill/>
        </p:spPr>
      </p:pic>
      <p:pic>
        <p:nvPicPr>
          <p:cNvPr id="3074" name="Picture 2" descr="A picture containing tree, outdoor, rock, nature&#10;&#10;Description automatically generated">
            <a:extLst>
              <a:ext uri="{FF2B5EF4-FFF2-40B4-BE49-F238E27FC236}">
                <a16:creationId xmlns:a16="http://schemas.microsoft.com/office/drawing/2014/main" id="{B67D8897-C086-4E46-9731-CFEAC243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52" y="2950769"/>
            <a:ext cx="2253517" cy="338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570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147637"/>
            <a:ext cx="3785513" cy="1871663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 dirty="0">
                <a:solidFill>
                  <a:srgbClr val="7030A0"/>
                </a:solidFill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95" y="1947948"/>
            <a:ext cx="3785514" cy="4662402"/>
          </a:xfrm>
          <a:noFill/>
        </p:spPr>
        <p:txBody>
          <a:bodyPr>
            <a:noAutofit/>
          </a:bodyPr>
          <a:lstStyle/>
          <a:p>
            <a:pPr algn="l"/>
            <a:r>
              <a:rPr lang="en-AU" sz="3500" dirty="0">
                <a:latin typeface="QLD" panose="00000400000000000000" pitchFamily="2" charset="0"/>
              </a:rPr>
              <a:t>Let’s read the book!</a:t>
            </a:r>
          </a:p>
          <a:p>
            <a:pPr algn="l"/>
            <a:r>
              <a:rPr lang="en-AU" sz="2000" dirty="0">
                <a:latin typeface="+mj-lt"/>
                <a:hlinkClick r:id="rId3"/>
              </a:rPr>
              <a:t>https://www.youtube.com/watch?v=K4UxpqkNYKI</a:t>
            </a:r>
            <a:endParaRPr lang="en-AU" sz="2000" dirty="0">
              <a:latin typeface="+mj-lt"/>
            </a:endParaRPr>
          </a:p>
          <a:p>
            <a:pPr algn="l"/>
            <a:r>
              <a:rPr lang="en-AU" sz="3500" dirty="0">
                <a:latin typeface="QLD" panose="00000400000000000000" pitchFamily="2" charset="0"/>
              </a:rPr>
              <a:t>Put your hands on your head when you hear: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gust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dazzling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jagged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stream or river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3500" dirty="0">
              <a:solidFill>
                <a:srgbClr val="00B0F0"/>
              </a:solidFill>
              <a:latin typeface="QLD" panose="00000400000000000000" pitchFamily="2" charset="0"/>
            </a:endParaRPr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17"/>
          <a:stretch/>
        </p:blipFill>
        <p:spPr bwMode="auto">
          <a:xfrm>
            <a:off x="5009505" y="9535"/>
            <a:ext cx="718249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9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A29E368F-7269-4910-96D9-D6E5E43F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354528-70CD-4997-BBCA-B9CFC6FC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45" y="782677"/>
            <a:ext cx="9305905" cy="3046987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u="sng" dirty="0">
                <a:solidFill>
                  <a:srgbClr val="FF0000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Learning Intention</a:t>
            </a:r>
            <a:r>
              <a:rPr lang="en-AU" sz="4000" dirty="0">
                <a:solidFill>
                  <a:srgbClr val="FF0000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:</a:t>
            </a:r>
            <a:br>
              <a:rPr lang="en-AU" dirty="0">
                <a:solidFill>
                  <a:schemeClr val="tx1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n-AU" sz="4400" dirty="0">
                <a:solidFill>
                  <a:schemeClr val="tx1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I will </a:t>
            </a:r>
            <a:r>
              <a:rPr lang="en-AU" sz="4400" dirty="0"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u</a:t>
            </a:r>
            <a:r>
              <a:rPr lang="en-AU" sz="4400" dirty="0">
                <a:solidFill>
                  <a:schemeClr val="tx1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nderstand that simple connections can be made between ideas by using a compound sentence with two or more clauses usually linked by a coordinating conjunction.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B4B57-E73E-4B84-840B-9D86AA3D38FA}"/>
              </a:ext>
            </a:extLst>
          </p:cNvPr>
          <p:cNvSpPr txBox="1"/>
          <p:nvPr/>
        </p:nvSpPr>
        <p:spPr>
          <a:xfrm>
            <a:off x="1683172" y="3429000"/>
            <a:ext cx="95563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u="sng" dirty="0">
                <a:solidFill>
                  <a:srgbClr val="FF0000"/>
                </a:solidFill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Success Criteria:</a:t>
            </a:r>
          </a:p>
          <a:p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I can </a:t>
            </a:r>
            <a:r>
              <a:rPr lang="en-AU" sz="4000" dirty="0">
                <a:solidFill>
                  <a:prstClr val="black"/>
                </a:solidFill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make a </a:t>
            </a: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compound sentence with two or more clauses linked by a coordinating conjunction.</a:t>
            </a:r>
            <a:b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064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35CFB663-3E7A-4D11-9E2F-BC154BA1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0DE7F-B25C-46CB-8D8B-9FF69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3" y="336971"/>
            <a:ext cx="7581418" cy="1400530"/>
          </a:xfrm>
        </p:spPr>
        <p:txBody>
          <a:bodyPr/>
          <a:lstStyle/>
          <a:p>
            <a:pPr algn="ctr"/>
            <a:r>
              <a:rPr lang="en-AU" dirty="0"/>
              <a:t>GRAMMAR</a:t>
            </a:r>
            <a:br>
              <a:rPr lang="en-AU" dirty="0"/>
            </a:br>
            <a:r>
              <a:rPr lang="en-AU" sz="2400" dirty="0"/>
              <a:t>Which adjective goes with each sentence in the story to make them more interesting?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39A1724-44AB-406A-8F9F-089CC6C5B8F9}"/>
              </a:ext>
            </a:extLst>
          </p:cNvPr>
          <p:cNvSpPr/>
          <p:nvPr/>
        </p:nvSpPr>
        <p:spPr>
          <a:xfrm>
            <a:off x="289368" y="336971"/>
            <a:ext cx="1828800" cy="1295059"/>
          </a:xfrm>
          <a:prstGeom prst="wedgeEllipseCallout">
            <a:avLst>
              <a:gd name="adj1" fmla="val 56201"/>
              <a:gd name="adj2" fmla="val 5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7BE1B-485A-4EB3-AB61-3D3DAD155842}"/>
              </a:ext>
            </a:extLst>
          </p:cNvPr>
          <p:cNvSpPr txBox="1"/>
          <p:nvPr/>
        </p:nvSpPr>
        <p:spPr>
          <a:xfrm>
            <a:off x="8365998" y="1979271"/>
            <a:ext cx="1993344" cy="56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575D2-8EA4-4799-848D-E7FD3B22FCAF}"/>
              </a:ext>
            </a:extLst>
          </p:cNvPr>
          <p:cNvSpPr txBox="1"/>
          <p:nvPr/>
        </p:nvSpPr>
        <p:spPr>
          <a:xfrm>
            <a:off x="752475" y="2152650"/>
            <a:ext cx="4210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QLD" panose="00000400000000000000" pitchFamily="2" charset="0"/>
              </a:rPr>
              <a:t>A ______________flash of red, orange and yellow, he found himself inside a rainbow.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A75B9-77EB-4A8F-AA6B-1220CFE79754}"/>
              </a:ext>
            </a:extLst>
          </p:cNvPr>
          <p:cNvSpPr txBox="1"/>
          <p:nvPr/>
        </p:nvSpPr>
        <p:spPr>
          <a:xfrm>
            <a:off x="7372350" y="3312201"/>
            <a:ext cx="421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QLD" panose="00000400000000000000" pitchFamily="2" charset="0"/>
              </a:rPr>
              <a:t>He played with small, _____________ fish.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B1754-5232-499C-ACC1-6771F26DCD76}"/>
              </a:ext>
            </a:extLst>
          </p:cNvPr>
          <p:cNvSpPr txBox="1"/>
          <p:nvPr/>
        </p:nvSpPr>
        <p:spPr>
          <a:xfrm>
            <a:off x="2857500" y="4762893"/>
            <a:ext cx="4210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QLD" panose="00000400000000000000" pitchFamily="2" charset="0"/>
              </a:rPr>
              <a:t>Dodging the _______________ grass and ______________ leaves.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461D1-AB2B-434F-B502-89655A30DBE9}"/>
              </a:ext>
            </a:extLst>
          </p:cNvPr>
          <p:cNvSpPr txBox="1"/>
          <p:nvPr/>
        </p:nvSpPr>
        <p:spPr>
          <a:xfrm>
            <a:off x="5800725" y="2141680"/>
            <a:ext cx="1704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FF0000"/>
                </a:solidFill>
                <a:latin typeface="QLD" panose="00000400000000000000" pitchFamily="2" charset="0"/>
              </a:rPr>
              <a:t>shimmering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559EA-8670-4441-9202-5AC6D3E11E3F}"/>
              </a:ext>
            </a:extLst>
          </p:cNvPr>
          <p:cNvSpPr txBox="1"/>
          <p:nvPr/>
        </p:nvSpPr>
        <p:spPr>
          <a:xfrm>
            <a:off x="7867650" y="4912584"/>
            <a:ext cx="1628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FF0000"/>
                </a:solidFill>
                <a:latin typeface="QLD" panose="00000400000000000000" pitchFamily="2" charset="0"/>
              </a:rPr>
              <a:t>fluttering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A795-DE6D-4DD9-A64A-099BC6E1D2DB}"/>
              </a:ext>
            </a:extLst>
          </p:cNvPr>
          <p:cNvSpPr txBox="1"/>
          <p:nvPr/>
        </p:nvSpPr>
        <p:spPr>
          <a:xfrm>
            <a:off x="4191000" y="3971735"/>
            <a:ext cx="1352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0FDD1-765F-4ABE-8C9E-A9435C193AA8}"/>
              </a:ext>
            </a:extLst>
          </p:cNvPr>
          <p:cNvSpPr txBox="1"/>
          <p:nvPr/>
        </p:nvSpPr>
        <p:spPr>
          <a:xfrm>
            <a:off x="8667750" y="1952889"/>
            <a:ext cx="3219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FF0000"/>
                </a:solidFill>
                <a:latin typeface="QLD" panose="00000400000000000000" pitchFamily="2" charset="0"/>
              </a:rPr>
              <a:t>swirling</a:t>
            </a:r>
          </a:p>
        </p:txBody>
      </p:sp>
    </p:spTree>
    <p:extLst>
      <p:ext uri="{BB962C8B-B14F-4D97-AF65-F5344CB8AC3E}">
        <p14:creationId xmlns:p14="http://schemas.microsoft.com/office/powerpoint/2010/main" val="271009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35CFB663-3E7A-4D11-9E2F-BC154BA1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0DE7F-B25C-46CB-8D8B-9FF69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3" y="336971"/>
            <a:ext cx="7581418" cy="1400530"/>
          </a:xfrm>
        </p:spPr>
        <p:txBody>
          <a:bodyPr/>
          <a:lstStyle/>
          <a:p>
            <a:pPr algn="ctr"/>
            <a:r>
              <a:rPr lang="en-AU" dirty="0"/>
              <a:t>GRAMMAR</a:t>
            </a:r>
            <a:br>
              <a:rPr lang="en-AU" dirty="0"/>
            </a:br>
            <a:r>
              <a:rPr lang="en-AU" sz="2400" dirty="0"/>
              <a:t>Add in an adjective or two, in the following sentences to make them more interesting.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39A1724-44AB-406A-8F9F-089CC6C5B8F9}"/>
              </a:ext>
            </a:extLst>
          </p:cNvPr>
          <p:cNvSpPr/>
          <p:nvPr/>
        </p:nvSpPr>
        <p:spPr>
          <a:xfrm>
            <a:off x="289368" y="336971"/>
            <a:ext cx="1828800" cy="1295059"/>
          </a:xfrm>
          <a:prstGeom prst="wedgeEllipseCallout">
            <a:avLst>
              <a:gd name="adj1" fmla="val 56201"/>
              <a:gd name="adj2" fmla="val 5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You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7BE1B-485A-4EB3-AB61-3D3DAD155842}"/>
              </a:ext>
            </a:extLst>
          </p:cNvPr>
          <p:cNvSpPr txBox="1"/>
          <p:nvPr/>
        </p:nvSpPr>
        <p:spPr>
          <a:xfrm>
            <a:off x="8365998" y="1979271"/>
            <a:ext cx="1993344" cy="56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FFA10-010F-4B8F-AEA0-492E0A241CF5}"/>
              </a:ext>
            </a:extLst>
          </p:cNvPr>
          <p:cNvSpPr txBox="1"/>
          <p:nvPr/>
        </p:nvSpPr>
        <p:spPr>
          <a:xfrm>
            <a:off x="742950" y="2261043"/>
            <a:ext cx="10763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QLD" panose="00000400000000000000" pitchFamily="2" charset="0"/>
              </a:rPr>
              <a:t>The fish swam in the stream.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rain fell on the ground.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rainbow was bright.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dolphins jumped in the sea.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children played.</a:t>
            </a:r>
          </a:p>
        </p:txBody>
      </p:sp>
    </p:spTree>
    <p:extLst>
      <p:ext uri="{BB962C8B-B14F-4D97-AF65-F5344CB8AC3E}">
        <p14:creationId xmlns:p14="http://schemas.microsoft.com/office/powerpoint/2010/main" val="2561266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35CFB663-3E7A-4D11-9E2F-BC154BA1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0DE7F-B25C-46CB-8D8B-9FF69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3" y="336971"/>
            <a:ext cx="7581418" cy="1400530"/>
          </a:xfrm>
        </p:spPr>
        <p:txBody>
          <a:bodyPr/>
          <a:lstStyle/>
          <a:p>
            <a:pPr algn="ctr"/>
            <a:r>
              <a:rPr lang="en-AU" dirty="0"/>
              <a:t>GRAMMAR</a:t>
            </a:r>
            <a:br>
              <a:rPr lang="en-AU" dirty="0"/>
            </a:br>
            <a:r>
              <a:rPr lang="en-AU" dirty="0">
                <a:solidFill>
                  <a:srgbClr val="FF0000"/>
                </a:solidFill>
              </a:rPr>
              <a:t>‘FANBOY’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39A1724-44AB-406A-8F9F-089CC6C5B8F9}"/>
              </a:ext>
            </a:extLst>
          </p:cNvPr>
          <p:cNvSpPr/>
          <p:nvPr/>
        </p:nvSpPr>
        <p:spPr>
          <a:xfrm>
            <a:off x="289368" y="336971"/>
            <a:ext cx="1828800" cy="1295059"/>
          </a:xfrm>
          <a:prstGeom prst="wedgeEllipseCallout">
            <a:avLst>
              <a:gd name="adj1" fmla="val 56201"/>
              <a:gd name="adj2" fmla="val 5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7BE1B-485A-4EB3-AB61-3D3DAD155842}"/>
              </a:ext>
            </a:extLst>
          </p:cNvPr>
          <p:cNvSpPr txBox="1"/>
          <p:nvPr/>
        </p:nvSpPr>
        <p:spPr>
          <a:xfrm>
            <a:off x="8365998" y="1979271"/>
            <a:ext cx="1993344" cy="56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6" name="Picture 2" descr="Char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390A4F2-2332-4813-B815-87E32B0D1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2759" r="16697" b="2658"/>
          <a:stretch/>
        </p:blipFill>
        <p:spPr bwMode="auto">
          <a:xfrm>
            <a:off x="4438816" y="1853759"/>
            <a:ext cx="6892482" cy="488798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97053-1979-48F1-8743-D168EE990334}"/>
              </a:ext>
            </a:extLst>
          </p:cNvPr>
          <p:cNvSpPr txBox="1"/>
          <p:nvPr/>
        </p:nvSpPr>
        <p:spPr>
          <a:xfrm>
            <a:off x="609600" y="2619375"/>
            <a:ext cx="3095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QLD" panose="00000400000000000000" pitchFamily="2" charset="0"/>
              </a:rPr>
              <a:t>Click on the link in the picture to learn about what ‘the acronym FANBOY’ stands for.</a:t>
            </a:r>
          </a:p>
        </p:txBody>
      </p:sp>
    </p:spTree>
    <p:extLst>
      <p:ext uri="{BB962C8B-B14F-4D97-AF65-F5344CB8AC3E}">
        <p14:creationId xmlns:p14="http://schemas.microsoft.com/office/powerpoint/2010/main" val="1269245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35CFB663-3E7A-4D11-9E2F-BC154BA1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0DE7F-B25C-46CB-8D8B-9FF69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243" y="89321"/>
            <a:ext cx="7581418" cy="1400530"/>
          </a:xfrm>
        </p:spPr>
        <p:txBody>
          <a:bodyPr/>
          <a:lstStyle/>
          <a:p>
            <a:pPr algn="ctr"/>
            <a:r>
              <a:rPr lang="en-AU" dirty="0"/>
              <a:t>GRAMMAR</a:t>
            </a:r>
            <a:br>
              <a:rPr lang="en-AU" dirty="0"/>
            </a:br>
            <a:r>
              <a:rPr lang="en-AU" sz="2400" dirty="0">
                <a:latin typeface="QLD" panose="00000400000000000000" pitchFamily="2" charset="0"/>
              </a:rPr>
              <a:t>Now see if you add another phrase to each sentence by using the words </a:t>
            </a:r>
            <a:br>
              <a:rPr lang="en-AU" sz="2400" dirty="0">
                <a:latin typeface="QLD" panose="00000400000000000000" pitchFamily="2" charset="0"/>
              </a:rPr>
            </a:br>
            <a:r>
              <a:rPr lang="en-AU" sz="2400" b="1" dirty="0">
                <a:solidFill>
                  <a:srgbClr val="FF0000"/>
                </a:solidFill>
                <a:latin typeface="QLD" panose="00000400000000000000" pitchFamily="2" charset="0"/>
              </a:rPr>
              <a:t>AND, BUT, SO or BECAUSE</a:t>
            </a:r>
            <a:r>
              <a:rPr lang="en-AU" sz="2400" b="1" dirty="0">
                <a:latin typeface="QLD" panose="00000400000000000000" pitchFamily="2" charset="0"/>
              </a:rPr>
              <a:t>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39A1724-44AB-406A-8F9F-089CC6C5B8F9}"/>
              </a:ext>
            </a:extLst>
          </p:cNvPr>
          <p:cNvSpPr/>
          <p:nvPr/>
        </p:nvSpPr>
        <p:spPr>
          <a:xfrm>
            <a:off x="289368" y="336971"/>
            <a:ext cx="1828800" cy="1295059"/>
          </a:xfrm>
          <a:prstGeom prst="wedgeEllipseCallout">
            <a:avLst>
              <a:gd name="adj1" fmla="val 56201"/>
              <a:gd name="adj2" fmla="val 52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You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7BE1B-485A-4EB3-AB61-3D3DAD155842}"/>
              </a:ext>
            </a:extLst>
          </p:cNvPr>
          <p:cNvSpPr txBox="1"/>
          <p:nvPr/>
        </p:nvSpPr>
        <p:spPr>
          <a:xfrm>
            <a:off x="8365998" y="1979271"/>
            <a:ext cx="1993344" cy="56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FFA10-010F-4B8F-AEA0-492E0A241CF5}"/>
              </a:ext>
            </a:extLst>
          </p:cNvPr>
          <p:cNvSpPr txBox="1"/>
          <p:nvPr/>
        </p:nvSpPr>
        <p:spPr>
          <a:xfrm>
            <a:off x="790575" y="1667229"/>
            <a:ext cx="107632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latin typeface="QLD" panose="00000400000000000000" pitchFamily="2" charset="0"/>
              </a:rPr>
              <a:t>The raindrop fell from the cloud </a:t>
            </a:r>
            <a:r>
              <a:rPr lang="en-AU" sz="3000" b="1" dirty="0">
                <a:solidFill>
                  <a:srgbClr val="FF0000"/>
                </a:solidFill>
                <a:latin typeface="QLD" panose="00000400000000000000" pitchFamily="2" charset="0"/>
              </a:rPr>
              <a:t>AND</a:t>
            </a:r>
            <a:r>
              <a:rPr lang="en-AU" sz="3000" dirty="0">
                <a:solidFill>
                  <a:srgbClr val="FF0000"/>
                </a:solidFill>
                <a:latin typeface="QLD" panose="00000400000000000000" pitchFamily="2" charset="0"/>
              </a:rPr>
              <a:t> </a:t>
            </a:r>
            <a:r>
              <a:rPr lang="en-AU" sz="3000" dirty="0">
                <a:solidFill>
                  <a:schemeClr val="accent1">
                    <a:lumMod val="75000"/>
                  </a:schemeClr>
                </a:solidFill>
                <a:latin typeface="QLD" panose="00000400000000000000" pitchFamily="2" charset="0"/>
              </a:rPr>
              <a:t>landed softly in a small puddle</a:t>
            </a:r>
            <a:r>
              <a:rPr lang="en-AU" sz="3000" dirty="0">
                <a:solidFill>
                  <a:srgbClr val="FF0000"/>
                </a:solidFill>
                <a:latin typeface="QLD" panose="00000400000000000000" pitchFamily="2" charset="0"/>
              </a:rPr>
              <a:t>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fish swam in the stream.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rain fell on the ground.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rainbow was bright.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dolphins jumped in the sea.</a:t>
            </a:r>
          </a:p>
          <a:p>
            <a:endParaRPr lang="en-AU" sz="3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The children played.</a:t>
            </a:r>
          </a:p>
        </p:txBody>
      </p:sp>
    </p:spTree>
    <p:extLst>
      <p:ext uri="{BB962C8B-B14F-4D97-AF65-F5344CB8AC3E}">
        <p14:creationId xmlns:p14="http://schemas.microsoft.com/office/powerpoint/2010/main" val="1645395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7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AU" dirty="0">
                <a:latin typeface="QLD" panose="00000400000000000000" pitchFamily="2" charset="0"/>
              </a:rPr>
              <a:t>Year 2</a:t>
            </a:r>
          </a:p>
          <a:p>
            <a:pPr algn="l"/>
            <a:r>
              <a:rPr lang="en-AU" dirty="0">
                <a:latin typeface="QLD" panose="00000400000000000000" pitchFamily="2" charset="0"/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33238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30" y="48034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36" y="2812621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5400" dirty="0">
                <a:latin typeface="QLD" panose="00000400000000000000" pitchFamily="2" charset="0"/>
              </a:rPr>
              <a:t>A sudden strong rush of wind.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998498" y="4774380"/>
            <a:ext cx="6198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The umbrella blew inside out in the sudden </a:t>
            </a:r>
            <a:r>
              <a:rPr lang="en-AU" sz="48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  <a:r>
              <a:rPr lang="en-AU" sz="4800" dirty="0">
                <a:latin typeface="QLD" panose="00000400000000000000" pitchFamily="2" charset="0"/>
              </a:rPr>
              <a:t> of wind</a:t>
            </a:r>
            <a:r>
              <a:rPr lang="en-AU" sz="4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gusty</a:t>
            </a:r>
          </a:p>
        </p:txBody>
      </p:sp>
      <p:pic>
        <p:nvPicPr>
          <p:cNvPr id="7170" name="Picture 2" descr="A person holding a black umbrella&#10;&#10;Description automatically generated with low confidence">
            <a:extLst>
              <a:ext uri="{FF2B5EF4-FFF2-40B4-BE49-F238E27FC236}">
                <a16:creationId xmlns:a16="http://schemas.microsoft.com/office/drawing/2014/main" id="{4B54D309-2653-4C28-B281-FA148680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80619"/>
            <a:ext cx="4515417" cy="313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311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EFD1520-A815-487A-9E87-B28AB675F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76" y="764401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Poppins"/>
              </a:rPr>
              <a:t> </a:t>
            </a:r>
            <a:r>
              <a:rPr lang="en-AU" sz="4800" b="0" i="0" u="none" strike="noStrike" dirty="0">
                <a:solidFill>
                  <a:srgbClr val="000000"/>
                </a:solidFill>
                <a:effectLst/>
                <a:latin typeface="QLD" panose="00000400000000000000" pitchFamily="2" charset="0"/>
              </a:rPr>
              <a:t>V</a:t>
            </a:r>
            <a:r>
              <a:rPr lang="en-AU" sz="4800" dirty="0">
                <a:latin typeface="QLD" panose="00000400000000000000" pitchFamily="2" charset="0"/>
              </a:rPr>
              <a:t>ery bright and beautiful.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483263" y="4515342"/>
            <a:ext cx="600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000" b="0" i="0" dirty="0">
              <a:effectLst/>
              <a:latin typeface="QLD" panose="00000400000000000000" pitchFamily="2" charset="0"/>
            </a:endParaRPr>
          </a:p>
          <a:p>
            <a:pPr algn="ctr"/>
            <a:r>
              <a:rPr lang="en-AU" sz="4000" dirty="0">
                <a:latin typeface="QLD" panose="00000400000000000000" pitchFamily="2" charset="0"/>
              </a:rPr>
              <a:t>I saw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  <a:r>
              <a:rPr lang="en-AU" sz="4000" dirty="0">
                <a:latin typeface="QLD" panose="00000400000000000000" pitchFamily="2" charset="0"/>
              </a:rPr>
              <a:t> rainbow on my walk today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. </a:t>
            </a:r>
            <a:endParaRPr lang="en-AU" sz="4000" dirty="0">
              <a:latin typeface="QLD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dazzled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</a:t>
            </a:r>
          </a:p>
        </p:txBody>
      </p:sp>
      <p:pic>
        <p:nvPicPr>
          <p:cNvPr id="6146" name="Picture 2" descr="A rainbow in the sky&#10;&#10;Description automatically generated with medium confidence">
            <a:extLst>
              <a:ext uri="{FF2B5EF4-FFF2-40B4-BE49-F238E27FC236}">
                <a16:creationId xmlns:a16="http://schemas.microsoft.com/office/drawing/2014/main" id="{AB986F82-6A30-467E-A00C-E3A79F52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 bwMode="auto">
          <a:xfrm>
            <a:off x="4666445" y="1296218"/>
            <a:ext cx="4716015" cy="30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24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EFD1520-A815-487A-9E87-B28AB675F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76" y="764401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Poppins"/>
              </a:rPr>
              <a:t> </a:t>
            </a:r>
            <a:r>
              <a:rPr lang="en-AU" sz="4800" b="0" i="0" u="none" strike="noStrike" dirty="0">
                <a:solidFill>
                  <a:srgbClr val="000000"/>
                </a:solidFill>
                <a:effectLst/>
                <a:latin typeface="QLD" panose="00000400000000000000" pitchFamily="2" charset="0"/>
              </a:rPr>
              <a:t>V</a:t>
            </a:r>
            <a:r>
              <a:rPr lang="en-AU" sz="4800" dirty="0">
                <a:latin typeface="QLD" panose="00000400000000000000" pitchFamily="2" charset="0"/>
              </a:rPr>
              <a:t>ery bright and beautiful.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483263" y="4515342"/>
            <a:ext cx="600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000" b="0" i="0" dirty="0">
              <a:effectLst/>
              <a:latin typeface="QLD" panose="00000400000000000000" pitchFamily="2" charset="0"/>
            </a:endParaRPr>
          </a:p>
          <a:p>
            <a:pPr algn="ctr"/>
            <a:r>
              <a:rPr lang="en-AU" sz="4000" dirty="0">
                <a:latin typeface="QLD" panose="00000400000000000000" pitchFamily="2" charset="0"/>
              </a:rPr>
              <a:t>I saw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  <a:r>
              <a:rPr lang="en-AU" sz="4000" dirty="0">
                <a:latin typeface="QLD" panose="00000400000000000000" pitchFamily="2" charset="0"/>
              </a:rPr>
              <a:t> rainbow on my walk today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. </a:t>
            </a:r>
            <a:endParaRPr lang="en-AU" sz="4000" dirty="0">
              <a:latin typeface="QLD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dazzled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</a:t>
            </a:r>
          </a:p>
        </p:txBody>
      </p:sp>
      <p:pic>
        <p:nvPicPr>
          <p:cNvPr id="6146" name="Picture 2" descr="A rainbow in the sky&#10;&#10;Description automatically generated with medium confidence">
            <a:extLst>
              <a:ext uri="{FF2B5EF4-FFF2-40B4-BE49-F238E27FC236}">
                <a16:creationId xmlns:a16="http://schemas.microsoft.com/office/drawing/2014/main" id="{AB986F82-6A30-467E-A00C-E3A79F52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 bwMode="auto">
          <a:xfrm>
            <a:off x="4666445" y="1296218"/>
            <a:ext cx="4716015" cy="30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496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468770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With rough, sharp points sticking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300888" y="5428630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The bird sat on top of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  <a:r>
              <a:rPr lang="en-AU" sz="4000" dirty="0">
                <a:latin typeface="QLD" panose="00000400000000000000" pitchFamily="2" charset="0"/>
              </a:rPr>
              <a:t> rock.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spiky</a:t>
            </a:r>
          </a:p>
          <a:p>
            <a:r>
              <a:rPr lang="en-AU" sz="2400" dirty="0">
                <a:latin typeface="QLD" panose="00000400000000000000" pitchFamily="2" charset="0"/>
              </a:rPr>
              <a:t>pointed</a:t>
            </a:r>
          </a:p>
          <a:p>
            <a:r>
              <a:rPr lang="en-AU" sz="2400" dirty="0">
                <a:latin typeface="QLD" panose="00000400000000000000" pitchFamily="2" charset="0"/>
              </a:rPr>
              <a:t>ragged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4098" name="Picture 2" descr="A picture containing outdoor, water, sky, rock&#10;&#10;Description automatically generated">
            <a:extLst>
              <a:ext uri="{FF2B5EF4-FFF2-40B4-BE49-F238E27FC236}">
                <a16:creationId xmlns:a16="http://schemas.microsoft.com/office/drawing/2014/main" id="{D3370646-04D3-4474-9641-BB3F38444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4022306" y="1359937"/>
            <a:ext cx="5475567" cy="396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427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" y="4471"/>
            <a:ext cx="12191999" cy="685799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1FC626-3DE9-4602-9729-365D800F56D4}"/>
              </a:ext>
            </a:extLst>
          </p:cNvPr>
          <p:cNvSpPr txBox="1">
            <a:spLocks/>
          </p:cNvSpPr>
          <p:nvPr/>
        </p:nvSpPr>
        <p:spPr>
          <a:xfrm>
            <a:off x="8070935" y="503510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river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478C8-B3D9-4F0C-AE2D-1DF118B6C89D}"/>
              </a:ext>
            </a:extLst>
          </p:cNvPr>
          <p:cNvSpPr txBox="1"/>
          <p:nvPr/>
        </p:nvSpPr>
        <p:spPr>
          <a:xfrm>
            <a:off x="708500" y="1694135"/>
            <a:ext cx="45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small, narrow flow of water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FB6BEA-2DD3-4095-9D1B-D5FBE7ED69D2}"/>
              </a:ext>
            </a:extLst>
          </p:cNvPr>
          <p:cNvSpPr txBox="1">
            <a:spLocks/>
          </p:cNvSpPr>
          <p:nvPr/>
        </p:nvSpPr>
        <p:spPr>
          <a:xfrm>
            <a:off x="1381984" y="462987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69946-0A1B-4677-BDB6-F01CAE7CBBA3}"/>
              </a:ext>
            </a:extLst>
          </p:cNvPr>
          <p:cNvSpPr txBox="1"/>
          <p:nvPr/>
        </p:nvSpPr>
        <p:spPr>
          <a:xfrm>
            <a:off x="6593515" y="1694135"/>
            <a:ext cx="450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large natural stream of water flowing in a channel to the sea, a lake, or another river.</a:t>
            </a:r>
          </a:p>
        </p:txBody>
      </p:sp>
      <p:pic>
        <p:nvPicPr>
          <p:cNvPr id="2050" name="Picture 2" descr="A riv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BAEB1C55-BBB3-4FAE-B98C-F3073379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85" y="4146799"/>
            <a:ext cx="3588464" cy="2391571"/>
          </a:xfrm>
          <a:prstGeom prst="rect">
            <a:avLst/>
          </a:prstGeom>
          <a:noFill/>
        </p:spPr>
      </p:pic>
      <p:pic>
        <p:nvPicPr>
          <p:cNvPr id="3074" name="Picture 2" descr="A picture containing tree, outdoor, rock, nature&#10;&#10;Description automatically generated">
            <a:extLst>
              <a:ext uri="{FF2B5EF4-FFF2-40B4-BE49-F238E27FC236}">
                <a16:creationId xmlns:a16="http://schemas.microsoft.com/office/drawing/2014/main" id="{B67D8897-C086-4E46-9731-CFEAC243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52" y="2950769"/>
            <a:ext cx="2253517" cy="338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483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D398CD44-FF2F-4CD2-B4E8-A1A405939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F3281-F82C-46EF-A8A4-E498A0C716E1}"/>
              </a:ext>
            </a:extLst>
          </p:cNvPr>
          <p:cNvSpPr txBox="1"/>
          <p:nvPr/>
        </p:nvSpPr>
        <p:spPr>
          <a:xfrm>
            <a:off x="1933883" y="858007"/>
            <a:ext cx="80266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AU" sz="4000" b="0" i="0" u="sng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Learning Intention</a:t>
            </a:r>
            <a:r>
              <a:rPr lang="en-AU" sz="4000" b="0" i="0" u="none" strike="noStrike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: </a:t>
            </a:r>
          </a:p>
          <a:p>
            <a:pPr algn="ctr" rtl="0" fontAlgn="base"/>
            <a:r>
              <a:rPr lang="en-AU" sz="4000" b="0" i="0" u="none" strike="noStrike" dirty="0">
                <a:effectLst/>
                <a:latin typeface="QLD" panose="00000400000000000000" pitchFamily="2" charset="0"/>
              </a:rPr>
              <a:t>I will understand the structure of the text.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AU" sz="40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GB" sz="4000" b="0" i="0" u="sng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Success criteria</a:t>
            </a:r>
            <a:r>
              <a:rPr lang="en-GB" sz="4000" b="0" i="0" u="none" strike="noStrike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: </a:t>
            </a:r>
          </a:p>
          <a:p>
            <a:pPr algn="ctr" rtl="0" fontAlgn="base"/>
            <a:r>
              <a:rPr lang="en-GB" sz="4000" b="0" i="0" u="none" strike="noStrike" dirty="0">
                <a:effectLst/>
                <a:latin typeface="QLD" panose="00000400000000000000" pitchFamily="2" charset="0"/>
              </a:rPr>
              <a:t>I can create a short text using my growing knowledge of the structure of imaginative texts. </a:t>
            </a:r>
            <a:endParaRPr lang="en-AU" sz="4000" b="0" i="0" dirty="0">
              <a:effectLst/>
              <a:latin typeface="Q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14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57E86C4C-5231-4C14-BD6F-285732846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AEB1C-43D4-4CFB-9209-E3DD86B2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69" y="487442"/>
            <a:ext cx="4423601" cy="1989540"/>
          </a:xfrm>
        </p:spPr>
        <p:txBody>
          <a:bodyPr>
            <a:normAutofit fontScale="90000"/>
          </a:bodyPr>
          <a:lstStyle/>
          <a:p>
            <a:br>
              <a:rPr lang="en-AU" sz="4000" dirty="0">
                <a:latin typeface="QLD" panose="00000400000000000000" pitchFamily="2" charset="0"/>
              </a:rPr>
            </a:br>
            <a: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  <a:t> </a:t>
            </a:r>
            <a:b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</a:br>
            <a:b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</a:br>
            <a:br>
              <a:rPr lang="en-AU" sz="4000" dirty="0">
                <a:solidFill>
                  <a:srgbClr val="FFFF00"/>
                </a:solidFill>
                <a:latin typeface="QLD" panose="00000400000000000000" pitchFamily="2" charset="0"/>
              </a:rPr>
            </a:br>
            <a:endParaRPr lang="en-AU" sz="2000" dirty="0">
              <a:solidFill>
                <a:srgbClr val="FFFF00"/>
              </a:solidFill>
              <a:latin typeface="QLD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556E1-ECE8-487A-B363-E27CD3D574B5}"/>
              </a:ext>
            </a:extLst>
          </p:cNvPr>
          <p:cNvSpPr txBox="1"/>
          <p:nvPr/>
        </p:nvSpPr>
        <p:spPr>
          <a:xfrm>
            <a:off x="790307" y="1935242"/>
            <a:ext cx="421029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000" dirty="0">
                <a:latin typeface="QLD" panose="00000400000000000000" pitchFamily="2" charset="0"/>
              </a:rPr>
              <a:t>Look at the following picture on the next slide and write a story with a problem(complication) in it. This picture can be the start of your story or the climax...</a:t>
            </a:r>
            <a:br>
              <a:rPr lang="en-AU" sz="4000" dirty="0">
                <a:latin typeface="QLD" panose="00000400000000000000" pitchFamily="2" charset="0"/>
              </a:rPr>
            </a:br>
            <a:endParaRPr lang="en-AU" sz="4000" dirty="0">
              <a:latin typeface="QLD" panose="00000400000000000000" pitchFamily="2" charset="0"/>
            </a:endParaRPr>
          </a:p>
          <a:p>
            <a:r>
              <a:rPr lang="en-AU" sz="3000" dirty="0">
                <a:latin typeface="QLD" panose="00000400000000000000" pitchFamily="2" charset="0"/>
              </a:rPr>
              <a:t>You can use the template to help you.</a:t>
            </a:r>
            <a:endParaRPr lang="en-AU" sz="3000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AFBEA8-EDB1-47CE-9362-6E2F4416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52" y="1632377"/>
            <a:ext cx="5746532" cy="39667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B8829-6D3D-4E94-985A-D5ADC83816D8}"/>
              </a:ext>
            </a:extLst>
          </p:cNvPr>
          <p:cNvSpPr txBox="1"/>
          <p:nvPr/>
        </p:nvSpPr>
        <p:spPr>
          <a:xfrm>
            <a:off x="3571875" y="704890"/>
            <a:ext cx="6334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rgbClr val="FF0000"/>
                </a:solidFill>
              </a:rPr>
              <a:t>IMAGINATIVE TEXT</a:t>
            </a:r>
          </a:p>
        </p:txBody>
      </p:sp>
    </p:spTree>
    <p:extLst>
      <p:ext uri="{BB962C8B-B14F-4D97-AF65-F5344CB8AC3E}">
        <p14:creationId xmlns:p14="http://schemas.microsoft.com/office/powerpoint/2010/main" val="3049932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E290DE66-20CB-4C8E-A869-4CFE1C16F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pic>
        <p:nvPicPr>
          <p:cNvPr id="9218" name="Picture 2" descr="A group of people jumping in water&#10;&#10;Description automatically generated">
            <a:extLst>
              <a:ext uri="{FF2B5EF4-FFF2-40B4-BE49-F238E27FC236}">
                <a16:creationId xmlns:a16="http://schemas.microsoft.com/office/drawing/2014/main" id="{B0EFC743-EBC3-415A-BE1D-8AEC28FA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2"/>
            <a:ext cx="12190426" cy="6858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5341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7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AU" dirty="0">
                <a:latin typeface="QLD" panose="00000400000000000000" pitchFamily="2" charset="0"/>
              </a:rPr>
              <a:t>Year 2</a:t>
            </a:r>
          </a:p>
          <a:p>
            <a:pPr algn="l"/>
            <a:r>
              <a:rPr lang="en-AU" dirty="0">
                <a:latin typeface="QLD" panose="00000400000000000000" pitchFamily="2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26228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CFC70-D446-4394-B96D-299D2DD7B5FA}"/>
              </a:ext>
            </a:extLst>
          </p:cNvPr>
          <p:cNvSpPr txBox="1"/>
          <p:nvPr/>
        </p:nvSpPr>
        <p:spPr>
          <a:xfrm>
            <a:off x="571498" y="840671"/>
            <a:ext cx="11277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Today you are going to read the story </a:t>
            </a:r>
            <a:r>
              <a:rPr lang="en-AU" sz="28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‘The Little Raindrop’ </a:t>
            </a:r>
          </a:p>
          <a:p>
            <a:pPr algn="ctr"/>
            <a:r>
              <a:rPr lang="en-AU" sz="2800" b="1" i="1" dirty="0">
                <a:solidFill>
                  <a:schemeClr val="tx2"/>
                </a:solidFill>
                <a:latin typeface="Century Gothic" panose="020B0502020202020204" pitchFamily="34" charset="0"/>
              </a:rPr>
              <a:t>f</a:t>
            </a:r>
            <a:r>
              <a:rPr lang="en-AU" sz="28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or the last time.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962B2-E32D-4D80-964B-1F5D3D20C358}"/>
              </a:ext>
            </a:extLst>
          </p:cNvPr>
          <p:cNvSpPr txBox="1"/>
          <p:nvPr/>
        </p:nvSpPr>
        <p:spPr>
          <a:xfrm>
            <a:off x="904874" y="2204562"/>
            <a:ext cx="100107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Before you watch the read aloud story, talk to an adult about the next few slides and the vocabulary words from the story. 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AU" sz="2800" dirty="0">
                <a:latin typeface="Century Gothic" panose="020B0502020202020204" pitchFamily="34" charset="0"/>
              </a:rPr>
              <a:t>See if you can remember what they mean and how (if) they are used in the story.</a:t>
            </a:r>
          </a:p>
        </p:txBody>
      </p:sp>
    </p:spTree>
    <p:extLst>
      <p:ext uri="{BB962C8B-B14F-4D97-AF65-F5344CB8AC3E}">
        <p14:creationId xmlns:p14="http://schemas.microsoft.com/office/powerpoint/2010/main" val="2705395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BE8F19-ADA6-4BDB-A70D-1607749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30" y="480344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436" y="2812621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5400" dirty="0">
                <a:latin typeface="QLD" panose="00000400000000000000" pitchFamily="2" charset="0"/>
              </a:rPr>
              <a:t>A sudden strong rush of wind.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998498" y="4774380"/>
            <a:ext cx="6198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QLD" panose="00000400000000000000" pitchFamily="2" charset="0"/>
              </a:rPr>
              <a:t>The umbrella blew inside out in the sudden </a:t>
            </a:r>
            <a:r>
              <a:rPr lang="en-AU" sz="48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  <a:r>
              <a:rPr lang="en-AU" sz="4800" dirty="0">
                <a:latin typeface="QLD" panose="00000400000000000000" pitchFamily="2" charset="0"/>
              </a:rPr>
              <a:t> of wind</a:t>
            </a:r>
            <a:r>
              <a:rPr lang="en-AU" sz="4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gusty</a:t>
            </a:r>
          </a:p>
        </p:txBody>
      </p:sp>
      <p:pic>
        <p:nvPicPr>
          <p:cNvPr id="7170" name="Picture 2" descr="A person holding a black umbrella&#10;&#10;Description automatically generated with low confidence">
            <a:extLst>
              <a:ext uri="{FF2B5EF4-FFF2-40B4-BE49-F238E27FC236}">
                <a16:creationId xmlns:a16="http://schemas.microsoft.com/office/drawing/2014/main" id="{4B54D309-2653-4C28-B281-FA148680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80619"/>
            <a:ext cx="4515417" cy="3138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8516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EFD1520-A815-487A-9E87-B28AB675F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76" y="764401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2895599"/>
          </a:xfrm>
        </p:spPr>
        <p:txBody>
          <a:bodyPr anchor="ctr">
            <a:normAutofit/>
          </a:bodyPr>
          <a:lstStyle/>
          <a:p>
            <a:r>
              <a:rPr lang="en-AU" sz="1800" b="0" i="0" u="none" strike="noStrike" dirty="0">
                <a:solidFill>
                  <a:srgbClr val="000000"/>
                </a:solidFill>
                <a:effectLst/>
                <a:latin typeface="Poppins"/>
              </a:rPr>
              <a:t> </a:t>
            </a:r>
            <a:r>
              <a:rPr lang="en-AU" sz="4800" b="0" i="0" u="none" strike="noStrike" dirty="0">
                <a:solidFill>
                  <a:srgbClr val="000000"/>
                </a:solidFill>
                <a:effectLst/>
                <a:latin typeface="QLD" panose="00000400000000000000" pitchFamily="2" charset="0"/>
              </a:rPr>
              <a:t>V</a:t>
            </a:r>
            <a:r>
              <a:rPr lang="en-AU" sz="4800" dirty="0">
                <a:latin typeface="QLD" panose="00000400000000000000" pitchFamily="2" charset="0"/>
              </a:rPr>
              <a:t>ery bright and beautiful.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483263" y="4515342"/>
            <a:ext cx="600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000" b="0" i="0" dirty="0">
              <a:effectLst/>
              <a:latin typeface="QLD" panose="00000400000000000000" pitchFamily="2" charset="0"/>
            </a:endParaRPr>
          </a:p>
          <a:p>
            <a:pPr algn="ctr"/>
            <a:r>
              <a:rPr lang="en-AU" sz="4000" dirty="0">
                <a:latin typeface="QLD" panose="00000400000000000000" pitchFamily="2" charset="0"/>
              </a:rPr>
              <a:t>I saw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  <a:r>
              <a:rPr lang="en-AU" sz="4000" dirty="0">
                <a:latin typeface="QLD" panose="00000400000000000000" pitchFamily="2" charset="0"/>
              </a:rPr>
              <a:t> rainbow on my walk today</a:t>
            </a:r>
            <a:r>
              <a:rPr lang="en-AU" sz="4000" b="0" i="0" dirty="0">
                <a:effectLst/>
                <a:latin typeface="QLD" panose="00000400000000000000" pitchFamily="2" charset="0"/>
              </a:rPr>
              <a:t>. </a:t>
            </a:r>
            <a:endParaRPr lang="en-AU" sz="4000" dirty="0">
              <a:latin typeface="QLD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Family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dazzled</a:t>
            </a:r>
          </a:p>
          <a:p>
            <a:r>
              <a:rPr lang="en-AU" sz="2400" dirty="0">
                <a:latin typeface="QLD" panose="00000400000000000000" pitchFamily="2" charset="0"/>
              </a:rPr>
              <a:t>dazzle</a:t>
            </a:r>
          </a:p>
        </p:txBody>
      </p:sp>
      <p:pic>
        <p:nvPicPr>
          <p:cNvPr id="6146" name="Picture 2" descr="A rainbow in the sky&#10;&#10;Description automatically generated with medium confidence">
            <a:extLst>
              <a:ext uri="{FF2B5EF4-FFF2-40B4-BE49-F238E27FC236}">
                <a16:creationId xmlns:a16="http://schemas.microsoft.com/office/drawing/2014/main" id="{AB986F82-6A30-467E-A00C-E3A79F52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 bwMode="auto">
          <a:xfrm>
            <a:off x="4666445" y="1296218"/>
            <a:ext cx="4716015" cy="303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492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468770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With rough, sharp points sticking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4300888" y="5428630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The bird sat on top of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  <a:r>
              <a:rPr lang="en-AU" sz="4000" dirty="0">
                <a:latin typeface="QLD" panose="00000400000000000000" pitchFamily="2" charset="0"/>
              </a:rPr>
              <a:t> rock.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spiky</a:t>
            </a:r>
          </a:p>
          <a:p>
            <a:r>
              <a:rPr lang="en-AU" sz="2400" dirty="0">
                <a:latin typeface="QLD" panose="00000400000000000000" pitchFamily="2" charset="0"/>
              </a:rPr>
              <a:t>pointed</a:t>
            </a:r>
          </a:p>
          <a:p>
            <a:r>
              <a:rPr lang="en-AU" sz="2400" dirty="0">
                <a:latin typeface="QLD" panose="00000400000000000000" pitchFamily="2" charset="0"/>
              </a:rPr>
              <a:t>ragged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4098" name="Picture 2" descr="A picture containing outdoor, water, sky, rock&#10;&#10;Description automatically generated">
            <a:extLst>
              <a:ext uri="{FF2B5EF4-FFF2-40B4-BE49-F238E27FC236}">
                <a16:creationId xmlns:a16="http://schemas.microsoft.com/office/drawing/2014/main" id="{D3370646-04D3-4474-9641-BB3F38444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4022306" y="1359937"/>
            <a:ext cx="5475567" cy="396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35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8B29-849D-4FCA-9C83-CB2294CC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" y="468770"/>
            <a:ext cx="3829548" cy="2526175"/>
          </a:xfrm>
        </p:spPr>
        <p:txBody>
          <a:bodyPr>
            <a:normAutofit/>
          </a:bodyPr>
          <a:lstStyle/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4460-1429-4382-BB94-664DE575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40" y="2994945"/>
            <a:ext cx="3401062" cy="1912721"/>
          </a:xfrm>
        </p:spPr>
        <p:txBody>
          <a:bodyPr anchor="ctr">
            <a:no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With rough, sharp points sticking 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2991-EF2D-41C3-B646-F068B926D1F6}"/>
              </a:ext>
            </a:extLst>
          </p:cNvPr>
          <p:cNvSpPr txBox="1"/>
          <p:nvPr/>
        </p:nvSpPr>
        <p:spPr>
          <a:xfrm>
            <a:off x="3928898" y="5328160"/>
            <a:ext cx="600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QLD" panose="00000400000000000000" pitchFamily="2" charset="0"/>
              </a:rPr>
              <a:t>The bird sat on top of the most </a:t>
            </a:r>
            <a:r>
              <a:rPr lang="en-AU" sz="40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  <a:r>
              <a:rPr lang="en-AU" sz="4000" dirty="0">
                <a:latin typeface="QLD" panose="00000400000000000000" pitchFamily="2" charset="0"/>
              </a:rPr>
              <a:t> rock.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84793-E748-4E18-A40B-CCD1AC41A4F4}"/>
              </a:ext>
            </a:extLst>
          </p:cNvPr>
          <p:cNvSpPr txBox="1"/>
          <p:nvPr/>
        </p:nvSpPr>
        <p:spPr>
          <a:xfrm>
            <a:off x="471340" y="772998"/>
            <a:ext cx="248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AAD05-D694-415B-BA53-01C590E19DFA}"/>
              </a:ext>
            </a:extLst>
          </p:cNvPr>
          <p:cNvSpPr txBox="1"/>
          <p:nvPr/>
        </p:nvSpPr>
        <p:spPr>
          <a:xfrm>
            <a:off x="9896235" y="1296218"/>
            <a:ext cx="219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QLD" panose="00000400000000000000" pitchFamily="2" charset="0"/>
              </a:rPr>
              <a:t>Word Association</a:t>
            </a:r>
          </a:p>
          <a:p>
            <a:r>
              <a:rPr lang="en-AU" sz="2400" dirty="0">
                <a:latin typeface="QLD" panose="00000400000000000000" pitchFamily="2" charset="0"/>
              </a:rPr>
              <a:t>spiky</a:t>
            </a:r>
          </a:p>
          <a:p>
            <a:r>
              <a:rPr lang="en-AU" sz="2400" dirty="0">
                <a:latin typeface="QLD" panose="00000400000000000000" pitchFamily="2" charset="0"/>
              </a:rPr>
              <a:t>pointed</a:t>
            </a:r>
          </a:p>
          <a:p>
            <a:r>
              <a:rPr lang="en-AU" sz="2400" dirty="0">
                <a:latin typeface="QLD" panose="00000400000000000000" pitchFamily="2" charset="0"/>
              </a:rPr>
              <a:t>ragged</a:t>
            </a:r>
          </a:p>
          <a:p>
            <a:endParaRPr lang="en-AU" sz="2400" dirty="0">
              <a:latin typeface="QLD" panose="00000400000000000000" pitchFamily="2" charset="0"/>
            </a:endParaRPr>
          </a:p>
        </p:txBody>
      </p:sp>
      <p:pic>
        <p:nvPicPr>
          <p:cNvPr id="4098" name="Picture 2" descr="A picture containing outdoor, water, sky, rock&#10;&#10;Description automatically generated">
            <a:extLst>
              <a:ext uri="{FF2B5EF4-FFF2-40B4-BE49-F238E27FC236}">
                <a16:creationId xmlns:a16="http://schemas.microsoft.com/office/drawing/2014/main" id="{D3370646-04D3-4474-9641-BB3F38444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 bwMode="auto">
          <a:xfrm>
            <a:off x="3928898" y="1013564"/>
            <a:ext cx="5475567" cy="3962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314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" y="4471"/>
            <a:ext cx="12191999" cy="685799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1FC626-3DE9-4602-9729-365D800F56D4}"/>
              </a:ext>
            </a:extLst>
          </p:cNvPr>
          <p:cNvSpPr txBox="1">
            <a:spLocks/>
          </p:cNvSpPr>
          <p:nvPr/>
        </p:nvSpPr>
        <p:spPr>
          <a:xfrm>
            <a:off x="8070935" y="503510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river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478C8-B3D9-4F0C-AE2D-1DF118B6C89D}"/>
              </a:ext>
            </a:extLst>
          </p:cNvPr>
          <p:cNvSpPr txBox="1"/>
          <p:nvPr/>
        </p:nvSpPr>
        <p:spPr>
          <a:xfrm>
            <a:off x="708500" y="1694135"/>
            <a:ext cx="45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small, narrow flow of water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FB6BEA-2DD3-4095-9D1B-D5FBE7ED69D2}"/>
              </a:ext>
            </a:extLst>
          </p:cNvPr>
          <p:cNvSpPr txBox="1">
            <a:spLocks/>
          </p:cNvSpPr>
          <p:nvPr/>
        </p:nvSpPr>
        <p:spPr>
          <a:xfrm>
            <a:off x="1381984" y="462987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69946-0A1B-4677-BDB6-F01CAE7CBBA3}"/>
              </a:ext>
            </a:extLst>
          </p:cNvPr>
          <p:cNvSpPr txBox="1"/>
          <p:nvPr/>
        </p:nvSpPr>
        <p:spPr>
          <a:xfrm>
            <a:off x="6593515" y="1694135"/>
            <a:ext cx="450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large natural stream of water flowing in a channel to the sea, a lake, or another river.</a:t>
            </a:r>
          </a:p>
        </p:txBody>
      </p:sp>
      <p:pic>
        <p:nvPicPr>
          <p:cNvPr id="2050" name="Picture 2" descr="A riv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BAEB1C55-BBB3-4FAE-B98C-F3073379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85" y="4146799"/>
            <a:ext cx="3588464" cy="2391571"/>
          </a:xfrm>
          <a:prstGeom prst="rect">
            <a:avLst/>
          </a:prstGeom>
          <a:noFill/>
        </p:spPr>
      </p:pic>
      <p:pic>
        <p:nvPicPr>
          <p:cNvPr id="3074" name="Picture 2" descr="A picture containing tree, outdoor, rock, nature&#10;&#10;Description automatically generated">
            <a:extLst>
              <a:ext uri="{FF2B5EF4-FFF2-40B4-BE49-F238E27FC236}">
                <a16:creationId xmlns:a16="http://schemas.microsoft.com/office/drawing/2014/main" id="{B67D8897-C086-4E46-9731-CFEAC243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52" y="2950769"/>
            <a:ext cx="2253517" cy="338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936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147637"/>
            <a:ext cx="3785513" cy="1871663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 dirty="0">
                <a:solidFill>
                  <a:srgbClr val="7030A0"/>
                </a:solidFill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95" y="1947948"/>
            <a:ext cx="3785514" cy="4662402"/>
          </a:xfrm>
          <a:noFill/>
        </p:spPr>
        <p:txBody>
          <a:bodyPr>
            <a:noAutofit/>
          </a:bodyPr>
          <a:lstStyle/>
          <a:p>
            <a:pPr algn="l"/>
            <a:r>
              <a:rPr lang="en-AU" sz="3500" dirty="0">
                <a:latin typeface="QLD" panose="00000400000000000000" pitchFamily="2" charset="0"/>
              </a:rPr>
              <a:t>Let’s read the book!</a:t>
            </a:r>
          </a:p>
          <a:p>
            <a:pPr algn="l"/>
            <a:r>
              <a:rPr lang="en-AU" sz="2000" dirty="0">
                <a:latin typeface="+mj-lt"/>
                <a:hlinkClick r:id="rId3"/>
              </a:rPr>
              <a:t>https://www.youtube.com/watch?v=K4UxpqkNYKI</a:t>
            </a:r>
            <a:endParaRPr lang="en-AU" sz="2000" dirty="0">
              <a:latin typeface="+mj-lt"/>
            </a:endParaRPr>
          </a:p>
          <a:p>
            <a:pPr algn="l"/>
            <a:r>
              <a:rPr lang="en-AU" sz="3500" dirty="0">
                <a:latin typeface="QLD" panose="00000400000000000000" pitchFamily="2" charset="0"/>
              </a:rPr>
              <a:t>Put your hands on your head when you hear: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gust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dazzling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jagged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stream or river</a:t>
            </a:r>
          </a:p>
          <a:p>
            <a:pPr algn="l"/>
            <a:endParaRPr lang="en-AU" sz="3500" dirty="0">
              <a:solidFill>
                <a:srgbClr val="00B0F0"/>
              </a:solidFill>
              <a:latin typeface="QLD" panose="00000400000000000000" pitchFamily="2" charset="0"/>
            </a:endParaRPr>
          </a:p>
        </p:txBody>
      </p:sp>
      <p:pic>
        <p:nvPicPr>
          <p:cNvPr id="1026" name="Picture 2" descr="A picture containing nature, rainbow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17"/>
          <a:stretch/>
        </p:blipFill>
        <p:spPr bwMode="auto">
          <a:xfrm>
            <a:off x="5009505" y="10"/>
            <a:ext cx="718249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0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22F8D6DB-DE7C-4EEB-B189-A639EAB14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354528-70CD-4997-BBCA-B9CFC6FC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775504"/>
            <a:ext cx="8825657" cy="3217762"/>
          </a:xfrm>
        </p:spPr>
        <p:txBody>
          <a:bodyPr>
            <a:normAutofit fontScale="90000"/>
          </a:bodyPr>
          <a:lstStyle/>
          <a:p>
            <a:pPr algn="ctr"/>
            <a:r>
              <a:rPr lang="en-AU" u="sng" dirty="0">
                <a:solidFill>
                  <a:srgbClr val="FF0000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Learning Intention:</a:t>
            </a:r>
            <a:br>
              <a:rPr lang="en-AU" dirty="0">
                <a:solidFill>
                  <a:schemeClr val="tx1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n-AU" sz="4400" dirty="0">
                <a:solidFill>
                  <a:schemeClr val="tx1"/>
                </a:solidFill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I </a:t>
            </a:r>
            <a:r>
              <a:rPr lang="en-AU" sz="4400" dirty="0">
                <a:solidFill>
                  <a:schemeClr val="tx1"/>
                </a:solidFill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will use punctuation accurately and write words and sentences legibly using unjoined upper and lower-case letters.</a:t>
            </a: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B4B57-E73E-4B84-840B-9D86AA3D38FA}"/>
              </a:ext>
            </a:extLst>
          </p:cNvPr>
          <p:cNvSpPr txBox="1"/>
          <p:nvPr/>
        </p:nvSpPr>
        <p:spPr>
          <a:xfrm>
            <a:off x="1154957" y="3262505"/>
            <a:ext cx="882565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u="sng" dirty="0">
                <a:solidFill>
                  <a:srgbClr val="FF0000"/>
                </a:solidFill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Success Criteria:</a:t>
            </a:r>
          </a:p>
          <a:p>
            <a:pPr algn="ctr"/>
            <a:r>
              <a:rPr lang="en-AU" sz="4000" dirty="0"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I can</a:t>
            </a:r>
            <a:r>
              <a:rPr lang="en-AU" sz="4000" dirty="0"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 write words and sentences legibly using </a:t>
            </a:r>
            <a:r>
              <a:rPr lang="en-AU" sz="4000" dirty="0"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this week’s vocabulary words </a:t>
            </a:r>
            <a:r>
              <a:rPr lang="en-AU" sz="4000" dirty="0">
                <a:effectLst/>
                <a:latin typeface="QLD" panose="00000400000000000000" pitchFamily="2" charset="0"/>
                <a:ea typeface="Century Gothic" panose="020B0502020202020204" pitchFamily="34" charset="0"/>
                <a:cs typeface="Century Gothic" panose="020B0502020202020204" pitchFamily="34" charset="0"/>
              </a:rPr>
              <a:t>and with correct punctuation.</a:t>
            </a:r>
            <a:endParaRPr lang="en-AU" sz="4000" dirty="0">
              <a:effectLst/>
              <a:latin typeface="QLD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9812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34F4C049-F937-4C0A-B9DD-3B63B3F6F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E66C2-C634-4759-941B-FA285115EC55}"/>
              </a:ext>
            </a:extLst>
          </p:cNvPr>
          <p:cNvSpPr txBox="1"/>
          <p:nvPr/>
        </p:nvSpPr>
        <p:spPr>
          <a:xfrm>
            <a:off x="1361713" y="244756"/>
            <a:ext cx="8935656" cy="814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QLD" panose="00000400000000000000" pitchFamily="2" charset="0"/>
              </a:rPr>
              <a:t>Use this week’s vocabulary words in interesting sentences to show you understand their meaning.</a:t>
            </a:r>
          </a:p>
          <a:p>
            <a:r>
              <a:rPr lang="en-AU" sz="3200" b="1" dirty="0">
                <a:solidFill>
                  <a:srgbClr val="7030A0"/>
                </a:solidFill>
                <a:latin typeface="QLD" panose="00000400000000000000" pitchFamily="2" charset="0"/>
              </a:rPr>
              <a:t>*Upload your sentence page/activity to the Padlet.</a:t>
            </a:r>
          </a:p>
          <a:p>
            <a:endParaRPr lang="en-AU" sz="3200" b="1" dirty="0">
              <a:solidFill>
                <a:srgbClr val="7030A0"/>
              </a:solidFill>
              <a:latin typeface="QLD" panose="000004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rgbClr val="FF0000"/>
                </a:solidFill>
                <a:latin typeface="QLD" panose="00000400000000000000" pitchFamily="2" charset="0"/>
              </a:rPr>
              <a:t>gust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rgbClr val="FF0000"/>
                </a:solidFill>
                <a:latin typeface="QLD" panose="00000400000000000000" pitchFamily="2" charset="0"/>
              </a:rPr>
              <a:t>dazzling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rgbClr val="FF0000"/>
                </a:solidFill>
                <a:latin typeface="QLD" panose="00000400000000000000" pitchFamily="2" charset="0"/>
              </a:rPr>
              <a:t>jagged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rgbClr val="FF0000"/>
                </a:solidFill>
                <a:latin typeface="QLD" panose="00000400000000000000" pitchFamily="2" charset="0"/>
              </a:rPr>
              <a:t>stream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rgbClr val="FF0000"/>
                </a:solidFill>
                <a:latin typeface="QLD" panose="00000400000000000000" pitchFamily="2" charset="0"/>
              </a:rPr>
              <a:t>river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4000" dirty="0">
              <a:solidFill>
                <a:srgbClr val="FFFF00"/>
              </a:solidFill>
              <a:latin typeface="QLD" panose="00000400000000000000" pitchFamily="2" charset="0"/>
            </a:endParaRPr>
          </a:p>
          <a:p>
            <a:endParaRPr lang="en-AU" sz="3200" dirty="0"/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67964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9B7B43DC-9BB0-4063-ACAC-4897C0CE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1" y="4471"/>
            <a:ext cx="12191999" cy="685799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1FC626-3DE9-4602-9729-365D800F56D4}"/>
              </a:ext>
            </a:extLst>
          </p:cNvPr>
          <p:cNvSpPr txBox="1">
            <a:spLocks/>
          </p:cNvSpPr>
          <p:nvPr/>
        </p:nvSpPr>
        <p:spPr>
          <a:xfrm>
            <a:off x="8070935" y="503510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river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478C8-B3D9-4F0C-AE2D-1DF118B6C89D}"/>
              </a:ext>
            </a:extLst>
          </p:cNvPr>
          <p:cNvSpPr txBox="1"/>
          <p:nvPr/>
        </p:nvSpPr>
        <p:spPr>
          <a:xfrm>
            <a:off x="708500" y="1694135"/>
            <a:ext cx="45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small, narrow flow of water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BFB6BEA-2DD3-4095-9D1B-D5FBE7ED69D2}"/>
              </a:ext>
            </a:extLst>
          </p:cNvPr>
          <p:cNvSpPr txBox="1">
            <a:spLocks/>
          </p:cNvSpPr>
          <p:nvPr/>
        </p:nvSpPr>
        <p:spPr>
          <a:xfrm>
            <a:off x="1381984" y="462987"/>
            <a:ext cx="3829548" cy="133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0" dirty="0">
                <a:solidFill>
                  <a:srgbClr val="FF0000"/>
                </a:solidFill>
                <a:latin typeface="QLD" panose="00000400000000000000" pitchFamily="2" charset="0"/>
              </a:rPr>
              <a:t>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F69946-0A1B-4677-BDB6-F01CAE7CBBA3}"/>
              </a:ext>
            </a:extLst>
          </p:cNvPr>
          <p:cNvSpPr txBox="1"/>
          <p:nvPr/>
        </p:nvSpPr>
        <p:spPr>
          <a:xfrm>
            <a:off x="6593515" y="1694135"/>
            <a:ext cx="450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QLD" panose="00000400000000000000" pitchFamily="2" charset="0"/>
              </a:rPr>
              <a:t>A large natural stream of water flowing in a channel to the sea, a lake, or another river.</a:t>
            </a:r>
          </a:p>
        </p:txBody>
      </p:sp>
      <p:pic>
        <p:nvPicPr>
          <p:cNvPr id="2050" name="Picture 2" descr="A riv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BAEB1C55-BBB3-4FAE-B98C-F3073379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85" y="4146799"/>
            <a:ext cx="3588464" cy="2391571"/>
          </a:xfrm>
          <a:prstGeom prst="rect">
            <a:avLst/>
          </a:prstGeom>
          <a:noFill/>
        </p:spPr>
      </p:pic>
      <p:pic>
        <p:nvPicPr>
          <p:cNvPr id="3074" name="Picture 2" descr="A picture containing tree, outdoor, rock, nature&#10;&#10;Description automatically generated">
            <a:extLst>
              <a:ext uri="{FF2B5EF4-FFF2-40B4-BE49-F238E27FC236}">
                <a16:creationId xmlns:a16="http://schemas.microsoft.com/office/drawing/2014/main" id="{B67D8897-C086-4E46-9731-CFEAC243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52" y="2950769"/>
            <a:ext cx="2253517" cy="338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19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3F5A-0499-4EE9-86D9-C54D6747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5" y="147637"/>
            <a:ext cx="3785513" cy="1871663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 dirty="0">
                <a:solidFill>
                  <a:srgbClr val="7030A0"/>
                </a:solidFill>
                <a:latin typeface="Viner Hand ITC" panose="03070502030502020203" pitchFamily="66" charset="0"/>
              </a:rPr>
              <a:t>The Little Raindrop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B9F42-31E2-47B4-9658-C8F400051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995" y="1947948"/>
            <a:ext cx="3785514" cy="4662402"/>
          </a:xfrm>
          <a:noFill/>
        </p:spPr>
        <p:txBody>
          <a:bodyPr>
            <a:noAutofit/>
          </a:bodyPr>
          <a:lstStyle/>
          <a:p>
            <a:pPr algn="l"/>
            <a:r>
              <a:rPr lang="en-AU" sz="3500" dirty="0">
                <a:latin typeface="QLD" panose="00000400000000000000" pitchFamily="2" charset="0"/>
              </a:rPr>
              <a:t>Let’s read the book!</a:t>
            </a:r>
          </a:p>
          <a:p>
            <a:pPr algn="l"/>
            <a:r>
              <a:rPr lang="en-AU" sz="2000" dirty="0">
                <a:latin typeface="+mj-lt"/>
                <a:hlinkClick r:id="rId3"/>
              </a:rPr>
              <a:t>https://www.youtube.com/watch?v=K4UxpqkNYKI</a:t>
            </a:r>
            <a:endParaRPr lang="en-AU" sz="2000" dirty="0">
              <a:latin typeface="+mj-lt"/>
            </a:endParaRPr>
          </a:p>
          <a:p>
            <a:pPr algn="l"/>
            <a:r>
              <a:rPr lang="en-AU" sz="3500" dirty="0">
                <a:latin typeface="QLD" panose="00000400000000000000" pitchFamily="2" charset="0"/>
              </a:rPr>
              <a:t>Put your hands on your head when you hear: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gust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dazzling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jagged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500" dirty="0">
                <a:solidFill>
                  <a:srgbClr val="00B0F0"/>
                </a:solidFill>
                <a:latin typeface="QLD" panose="00000400000000000000" pitchFamily="2" charset="0"/>
              </a:rPr>
              <a:t>stream or river</a:t>
            </a:r>
          </a:p>
        </p:txBody>
      </p:sp>
      <p:pic>
        <p:nvPicPr>
          <p:cNvPr id="1026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7C0132AC-7E1E-4782-8C6A-F8A9A040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517"/>
          <a:stretch/>
        </p:blipFill>
        <p:spPr bwMode="auto">
          <a:xfrm>
            <a:off x="5009505" y="19060"/>
            <a:ext cx="718249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290CD939-E733-4C9C-AD84-34FD5A04D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F3281-F82C-46EF-A8A4-E498A0C716E1}"/>
              </a:ext>
            </a:extLst>
          </p:cNvPr>
          <p:cNvSpPr txBox="1"/>
          <p:nvPr/>
        </p:nvSpPr>
        <p:spPr>
          <a:xfrm>
            <a:off x="1887583" y="1313560"/>
            <a:ext cx="802668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AU" sz="4800" b="0" i="0" u="sng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Learning Intention</a:t>
            </a:r>
            <a:r>
              <a:rPr lang="en-AU" sz="4800" b="0" i="0" u="none" strike="noStrike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: </a:t>
            </a:r>
          </a:p>
          <a:p>
            <a:pPr algn="ctr" rtl="0" fontAlgn="base"/>
            <a:r>
              <a:rPr lang="en-AU" sz="4800" b="0" i="0" u="none" strike="noStrike" dirty="0">
                <a:effectLst/>
                <a:latin typeface="QLD" panose="00000400000000000000" pitchFamily="2" charset="0"/>
              </a:rPr>
              <a:t>I will listen for a particular purpose.</a:t>
            </a:r>
            <a:r>
              <a:rPr lang="en-AU" sz="48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AU" sz="4800" b="0" i="0" dirty="0">
                <a:effectLst/>
                <a:latin typeface="QLD" panose="00000400000000000000" pitchFamily="2" charset="0"/>
              </a:rPr>
              <a:t>​</a:t>
            </a:r>
          </a:p>
          <a:p>
            <a:pPr algn="ctr" rtl="0" fontAlgn="base"/>
            <a:r>
              <a:rPr lang="en-GB" sz="4800" b="0" i="0" u="sng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Success criteria</a:t>
            </a:r>
            <a:r>
              <a:rPr lang="en-GB" sz="4800" b="0" i="0" u="none" strike="noStrike" dirty="0">
                <a:solidFill>
                  <a:srgbClr val="FF0000"/>
                </a:solidFill>
                <a:effectLst/>
                <a:latin typeface="QLD" panose="00000400000000000000" pitchFamily="2" charset="0"/>
              </a:rPr>
              <a:t>: </a:t>
            </a:r>
          </a:p>
          <a:p>
            <a:pPr algn="ctr" rtl="0" fontAlgn="base"/>
            <a:r>
              <a:rPr lang="en-AU" sz="4800" b="0" i="0" u="none" strike="noStrike" dirty="0">
                <a:effectLst/>
                <a:latin typeface="QLD" panose="00000400000000000000" pitchFamily="2" charset="0"/>
              </a:rPr>
              <a:t>I can </a:t>
            </a:r>
            <a:r>
              <a:rPr lang="en-AU" sz="4800" dirty="0">
                <a:latin typeface="QLD" panose="00000400000000000000" pitchFamily="2" charset="0"/>
              </a:rPr>
              <a:t>answer questions about the story to show my understanding</a:t>
            </a:r>
            <a:r>
              <a:rPr lang="en-AU" sz="4800" b="0" i="0" u="none" strike="noStrike" dirty="0">
                <a:effectLst/>
                <a:latin typeface="QLD" panose="00000400000000000000" pitchFamily="2" charset="0"/>
              </a:rPr>
              <a:t>.</a:t>
            </a:r>
            <a:r>
              <a:rPr lang="en-GB" sz="4800" b="0" i="0" u="none" strike="noStrike" dirty="0">
                <a:effectLst/>
                <a:latin typeface="QLD" panose="00000400000000000000" pitchFamily="2" charset="0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QLD" panose="00000400000000000000" pitchFamily="2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A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A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0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nature, rainbow&#10;&#10;Description automatically generated">
            <a:extLst>
              <a:ext uri="{FF2B5EF4-FFF2-40B4-BE49-F238E27FC236}">
                <a16:creationId xmlns:a16="http://schemas.microsoft.com/office/drawing/2014/main" id="{0C70DF52-48C3-433B-BD12-C61622E5E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5C583-8150-470D-B29E-A922E401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>
                <a:solidFill>
                  <a:srgbClr val="FFC000"/>
                </a:solidFill>
              </a:rPr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E8C6-0DF2-46E9-90EE-80A37982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134" y="2014588"/>
            <a:ext cx="4396338" cy="2487963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4000" b="0" dirty="0">
                <a:solidFill>
                  <a:schemeClr val="tx1"/>
                </a:solidFill>
                <a:latin typeface="QLD" panose="00000400000000000000" pitchFamily="2" charset="0"/>
              </a:rPr>
              <a:t>What is the setting of the story? 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8209F-0997-464D-B2AC-373CBD9DE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023" y="2840560"/>
            <a:ext cx="4396339" cy="37417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tx1"/>
                </a:solidFill>
                <a:latin typeface="QLD" panose="00000400000000000000" pitchFamily="2" charset="0"/>
              </a:rPr>
              <a:t>Where does the raindrop start his journey?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E45-F914-4E82-BCB3-17CE02F7B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4252" y="2175930"/>
            <a:ext cx="4396339" cy="576262"/>
          </a:xfrm>
        </p:spPr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51691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8159D8737C74FAAEBD653D0C75A09" ma:contentTypeVersion="19" ma:contentTypeDescription="Create a new document." ma:contentTypeScope="" ma:versionID="b99673aacfc8f683c850feba2a74bae5">
  <xsd:schema xmlns:xsd="http://www.w3.org/2001/XMLSchema" xmlns:xs="http://www.w3.org/2001/XMLSchema" xmlns:p="http://schemas.microsoft.com/office/2006/metadata/properties" xmlns:ns2="44a657ad-2009-4ddb-996c-8c1c53e2565d" xmlns:ns3="1ce73bae-0f68-461e-b5f3-bd4d18105a65" targetNamespace="http://schemas.microsoft.com/office/2006/metadata/properties" ma:root="true" ma:fieldsID="5251d14d7a3e1af4bf73880a112df1e8" ns2:_="" ns3:_="">
    <xsd:import namespace="44a657ad-2009-4ddb-996c-8c1c53e2565d"/>
    <xsd:import namespace="1ce73bae-0f68-461e-b5f3-bd4d18105a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657ad-2009-4ddb-996c-8c1c53e256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73bae-0f68-461e-b5f3-bd4d18105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13B2A2-3416-4D7B-9EE8-4012F3AEE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02A14-DDFA-4A64-9C91-AF2F161D715F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ce73bae-0f68-461e-b5f3-bd4d18105a65"/>
    <ds:schemaRef ds:uri="44a657ad-2009-4ddb-996c-8c1c53e2565d"/>
  </ds:schemaRefs>
</ds:datastoreItem>
</file>

<file path=customXml/itemProps3.xml><?xml version="1.0" encoding="utf-8"?>
<ds:datastoreItem xmlns:ds="http://schemas.openxmlformats.org/officeDocument/2006/customXml" ds:itemID="{E4D575B5-8F2D-4E12-A57A-6E654AE9C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657ad-2009-4ddb-996c-8c1c53e2565d"/>
    <ds:schemaRef ds:uri="1ce73bae-0f68-461e-b5f3-bd4d18105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1668</Words>
  <Application>Microsoft Office PowerPoint</Application>
  <PresentationFormat>Widescreen</PresentationFormat>
  <Paragraphs>340</Paragraphs>
  <Slides>53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Poppins</vt:lpstr>
      <vt:lpstr>QLD</vt:lpstr>
      <vt:lpstr>Segoe UI</vt:lpstr>
      <vt:lpstr>Viner Hand ITC</vt:lpstr>
      <vt:lpstr>Wingdings</vt:lpstr>
      <vt:lpstr>Office Theme</vt:lpstr>
      <vt:lpstr>The Little Raindrop</vt:lpstr>
      <vt:lpstr>PowerPoint Presentation</vt:lpstr>
      <vt:lpstr>gust</vt:lpstr>
      <vt:lpstr>dazzling</vt:lpstr>
      <vt:lpstr>jagged</vt:lpstr>
      <vt:lpstr>PowerPoint Presentation</vt:lpstr>
      <vt:lpstr>The Little Raindrop</vt:lpstr>
      <vt:lpstr>PowerPoint Presentation</vt:lpstr>
      <vt:lpstr>Discussion questions</vt:lpstr>
      <vt:lpstr>Discussion questions</vt:lpstr>
      <vt:lpstr>Discussion questions</vt:lpstr>
      <vt:lpstr>Discussion questions</vt:lpstr>
      <vt:lpstr>Discussion questions</vt:lpstr>
      <vt:lpstr>Discussion questions</vt:lpstr>
      <vt:lpstr>The Little Raindrop</vt:lpstr>
      <vt:lpstr>PowerPoint Presentation</vt:lpstr>
      <vt:lpstr>gust</vt:lpstr>
      <vt:lpstr>dazzling</vt:lpstr>
      <vt:lpstr>jagged</vt:lpstr>
      <vt:lpstr>PowerPoint Presentation</vt:lpstr>
      <vt:lpstr>PowerPoint Presentation</vt:lpstr>
      <vt:lpstr>The Little Raindrop</vt:lpstr>
      <vt:lpstr>STRUCTURE</vt:lpstr>
      <vt:lpstr>PowerPoint Presentation</vt:lpstr>
      <vt:lpstr>The Little Raindrop</vt:lpstr>
      <vt:lpstr>PowerPoint Presentation</vt:lpstr>
      <vt:lpstr>gust</vt:lpstr>
      <vt:lpstr>dazzling</vt:lpstr>
      <vt:lpstr>jagged</vt:lpstr>
      <vt:lpstr>PowerPoint Presentation</vt:lpstr>
      <vt:lpstr>The Little Raindrop</vt:lpstr>
      <vt:lpstr>Learning Intention: I will understand that simple connections can be made between ideas by using a compound sentence with two or more clauses usually linked by a coordinating conjunction. </vt:lpstr>
      <vt:lpstr>GRAMMAR Which adjective goes with each sentence in the story to make them more interesting?</vt:lpstr>
      <vt:lpstr>GRAMMAR Add in an adjective or two, in the following sentences to make them more interesting.</vt:lpstr>
      <vt:lpstr>GRAMMAR ‘FANBOY’</vt:lpstr>
      <vt:lpstr>GRAMMAR Now see if you add another phrase to each sentence by using the words  AND, BUT, SO or BECAUSE.</vt:lpstr>
      <vt:lpstr>The Little Raindrop</vt:lpstr>
      <vt:lpstr>gust</vt:lpstr>
      <vt:lpstr>dazzling</vt:lpstr>
      <vt:lpstr>jagged</vt:lpstr>
      <vt:lpstr>PowerPoint Presentation</vt:lpstr>
      <vt:lpstr>PowerPoint Presentation</vt:lpstr>
      <vt:lpstr>     </vt:lpstr>
      <vt:lpstr>PowerPoint Presentation</vt:lpstr>
      <vt:lpstr>The Little Raindrop</vt:lpstr>
      <vt:lpstr>PowerPoint Presentation</vt:lpstr>
      <vt:lpstr>gust</vt:lpstr>
      <vt:lpstr>dazzling</vt:lpstr>
      <vt:lpstr>jagged</vt:lpstr>
      <vt:lpstr>PowerPoint Presentation</vt:lpstr>
      <vt:lpstr>The Little Raindrop</vt:lpstr>
      <vt:lpstr>Learning Intention: I will use punctuation accurately and write words and sentences legibly using unjoined upper and lower-case letters.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Collector</dc:title>
  <dc:creator>Laura Sundqvist</dc:creator>
  <cp:lastModifiedBy>Elizabeth Cook</cp:lastModifiedBy>
  <cp:revision>208</cp:revision>
  <dcterms:created xsi:type="dcterms:W3CDTF">2020-12-21T11:19:11Z</dcterms:created>
  <dcterms:modified xsi:type="dcterms:W3CDTF">2021-08-02T10:07:38Z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0x0101002828159D8737C74FAAEBD653D0C75A09</vt:lpwstr>
  </property>
</Properties>
</file>